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w Cen MT"/>
        <a:ea typeface="Tw Cen MT"/>
        <a:cs typeface="Tw Cen MT"/>
        <a:sym typeface="Tw Cen M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FE8"/>
          </a:solidFill>
        </a:fill>
      </a:tcStyle>
    </a:wholeTbl>
    <a:band2H>
      <a:tcTxStyle/>
      <a:tcStyle>
        <a:tcBdr/>
        <a:fill>
          <a:solidFill>
            <a:srgbClr val="E7F0F4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2CB"/>
          </a:solidFill>
        </a:fill>
      </a:tcStyle>
    </a:wholeTbl>
    <a:band2H>
      <a:tcTxStyle/>
      <a:tcStyle>
        <a:tcBdr/>
        <a:fill>
          <a:solidFill>
            <a:srgbClr val="FBEAE7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CDCE"/>
          </a:solidFill>
        </a:fill>
      </a:tcStyle>
    </a:wholeTbl>
    <a:band2H>
      <a:tcTxStyle/>
      <a:tcStyle>
        <a:tcBdr/>
        <a:fill>
          <a:solidFill>
            <a:srgbClr val="ECE7E8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w Cen MT"/>
          <a:ea typeface="Tw Cen MT"/>
          <a:cs typeface="Tw Cen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t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3" name="Shape 15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9" name="Shape 49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01/01/11 15:03:04|A|218.189.6.2|9304|217.171.93.0/24|9304 6453 701 22351 25395 43256|IGP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Shape 120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2" name="Shape 12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AS1 := 10.1.0.0/24</a:t>
            </a:r>
          </a:p>
          <a:p>
            <a:r>
              <a:t>|</a:t>
            </a:r>
          </a:p>
          <a:p>
            <a:r>
              <a:t>AS2 := 10.1.2.0/23 —&gt;  Combine AS1 + AS3: 10.1.0.0/23 </a:t>
            </a:r>
          </a:p>
          <a:p>
            <a:r>
              <a:t>|</a:t>
            </a:r>
          </a:p>
          <a:p>
            <a:r>
              <a:t>AS3 := 10.1.1.0/24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rgbClr val="4646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/>
          <p:nvPr/>
        </p:nvSpPr>
        <p:spPr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" name="Rectangle 9"/>
          <p:cNvSpPr/>
          <p:nvPr/>
        </p:nvSpPr>
        <p:spPr>
          <a:xfrm>
            <a:off x="-9144" y="6053328"/>
            <a:ext cx="2249424" cy="71323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" name="Rectangle 10"/>
          <p:cNvSpPr/>
          <p:nvPr/>
        </p:nvSpPr>
        <p:spPr>
          <a:xfrm>
            <a:off x="2359151" y="6044184"/>
            <a:ext cx="6784849" cy="71323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F5F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62200" y="6050036"/>
            <a:ext cx="6705600" cy="685801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26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None/>
              <a:defRPr sz="26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None/>
              <a:defRPr sz="26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None/>
              <a:defRPr sz="26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None/>
              <a:defRPr sz="26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6697" y="252730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EF5FA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" name="Title Text"/>
          <p:cNvSpPr txBox="1"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1" name="Body Level One…"/>
          <p:cNvSpPr txBox="1">
            <a:spLocks noGrp="1"/>
          </p:cNvSpPr>
          <p:nvPr>
            <p:ph type="body" idx="1"/>
          </p:nvPr>
        </p:nvSpPr>
        <p:spPr>
          <a:xfrm>
            <a:off x="152400" y="1600200"/>
            <a:ext cx="8839200" cy="5105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Text"/>
          <p:cNvSpPr txBox="1">
            <a:spLocks noGrp="1"/>
          </p:cNvSpPr>
          <p:nvPr>
            <p:ph type="title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0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609600"/>
            <a:ext cx="5562600" cy="551656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" name="Rectangle 6"/>
          <p:cNvSpPr/>
          <p:nvPr/>
        </p:nvSpPr>
        <p:spPr>
          <a:xfrm>
            <a:off x="6096317" y="0"/>
            <a:ext cx="320041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2" name="Rectangle 7"/>
          <p:cNvSpPr/>
          <p:nvPr/>
        </p:nvSpPr>
        <p:spPr>
          <a:xfrm>
            <a:off x="6142037" y="609600"/>
            <a:ext cx="228601" cy="62484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" name="Rectangle 8"/>
          <p:cNvSpPr/>
          <p:nvPr/>
        </p:nvSpPr>
        <p:spPr>
          <a:xfrm>
            <a:off x="6142037" y="0"/>
            <a:ext cx="228601" cy="5334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xfrm rot="5400000">
            <a:off x="6082935" y="100330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6"/>
          <p:cNvSpPr/>
          <p:nvPr/>
        </p:nvSpPr>
        <p:spPr>
          <a:xfrm>
            <a:off x="-1" y="1234439"/>
            <a:ext cx="9144001" cy="320041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" name="Rectangle 7"/>
          <p:cNvSpPr/>
          <p:nvPr/>
        </p:nvSpPr>
        <p:spPr>
          <a:xfrm>
            <a:off x="-1" y="1280160"/>
            <a:ext cx="533401" cy="228601"/>
          </a:xfrm>
          <a:prstGeom prst="rect">
            <a:avLst/>
          </a:prstGeom>
          <a:solidFill>
            <a:schemeClr val="accent2"/>
          </a:solidFill>
          <a:ln w="3175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" name="Rectangle 8"/>
          <p:cNvSpPr/>
          <p:nvPr/>
        </p:nvSpPr>
        <p:spPr>
          <a:xfrm>
            <a:off x="590549" y="1280160"/>
            <a:ext cx="8553452" cy="2286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Title Text"/>
          <p:cNvSpPr txBox="1">
            <a:spLocks noGrp="1"/>
          </p:cNvSpPr>
          <p:nvPr>
            <p:ph type="title"/>
          </p:nvPr>
        </p:nvSpPr>
        <p:spPr>
          <a:xfrm>
            <a:off x="152399" y="228599"/>
            <a:ext cx="8839202" cy="990601"/>
          </a:xfrm>
          <a:prstGeom prst="rect">
            <a:avLst/>
          </a:prstGeom>
        </p:spPr>
        <p:txBody>
          <a:bodyPr/>
          <a:lstStyle>
            <a:lvl1pPr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49"/>
            <a:ext cx="319842" cy="320041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46" name="Body Level One…"/>
          <p:cNvSpPr txBox="1">
            <a:spLocks noGrp="1"/>
          </p:cNvSpPr>
          <p:nvPr>
            <p:ph type="body" idx="1"/>
          </p:nvPr>
        </p:nvSpPr>
        <p:spPr>
          <a:xfrm>
            <a:off x="152399" y="1600199"/>
            <a:ext cx="8839202" cy="5105402"/>
          </a:xfrm>
          <a:prstGeom prst="rect">
            <a:avLst/>
          </a:prstGeom>
        </p:spPr>
        <p:txBody>
          <a:bodyPr/>
          <a:lstStyle>
            <a:lvl1pPr marL="309004" indent="-309004">
              <a:defRPr sz="2800"/>
            </a:lvl1pPr>
            <a:lvl2pPr marL="661181" indent="-295421">
              <a:defRPr sz="2800"/>
            </a:lvl2pPr>
            <a:lvl3pPr marL="964095" indent="-278295">
              <a:defRPr sz="2800"/>
            </a:lvl3pPr>
            <a:lvl4pPr marL="1463039" indent="-320039">
              <a:defRPr sz="2800"/>
            </a:lvl4pPr>
            <a:lvl5pPr marL="1920239" indent="-320039"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" name="Title Text"/>
          <p:cNvSpPr txBox="1"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3297" y="1242300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8" name="Body Level One…"/>
          <p:cNvSpPr txBox="1">
            <a:spLocks noGrp="1"/>
          </p:cNvSpPr>
          <p:nvPr>
            <p:ph type="body" idx="1"/>
          </p:nvPr>
        </p:nvSpPr>
        <p:spPr>
          <a:xfrm>
            <a:off x="152400" y="1600200"/>
            <a:ext cx="8839200" cy="5105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743200"/>
            <a:ext cx="7123114" cy="167322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800">
                <a:solidFill>
                  <a:srgbClr val="464646"/>
                </a:solidFill>
              </a:defRPr>
            </a:lvl1pPr>
            <a:lvl2pPr marL="0" indent="365760">
              <a:buClrTx/>
              <a:buSzTx/>
              <a:buNone/>
              <a:defRPr sz="2800">
                <a:solidFill>
                  <a:srgbClr val="464646"/>
                </a:solidFill>
              </a:defRPr>
            </a:lvl2pPr>
            <a:lvl3pPr marL="0" indent="685800">
              <a:buClrTx/>
              <a:buSzTx/>
              <a:buNone/>
              <a:defRPr sz="2800">
                <a:solidFill>
                  <a:srgbClr val="464646"/>
                </a:solidFill>
              </a:defRPr>
            </a:lvl3pPr>
            <a:lvl4pPr marL="0" indent="1143000">
              <a:buClrTx/>
              <a:buSzTx/>
              <a:buNone/>
              <a:defRPr sz="2800">
                <a:solidFill>
                  <a:srgbClr val="464646"/>
                </a:solidFill>
              </a:defRPr>
            </a:lvl4pPr>
            <a:lvl5pPr marL="0" indent="1600200">
              <a:buClrTx/>
              <a:buSzTx/>
              <a:buNone/>
              <a:defRPr sz="2800">
                <a:solidFill>
                  <a:srgbClr val="46464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Rectangle 6"/>
          <p:cNvSpPr/>
          <p:nvPr/>
        </p:nvSpPr>
        <p:spPr>
          <a:xfrm>
            <a:off x="0" y="228600"/>
            <a:ext cx="9144000" cy="1143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" name="Rectangle 7"/>
          <p:cNvSpPr/>
          <p:nvPr/>
        </p:nvSpPr>
        <p:spPr>
          <a:xfrm>
            <a:off x="0" y="304800"/>
            <a:ext cx="1295400" cy="9906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" name="Rectangle 8"/>
          <p:cNvSpPr/>
          <p:nvPr/>
        </p:nvSpPr>
        <p:spPr>
          <a:xfrm>
            <a:off x="1371600" y="304800"/>
            <a:ext cx="7772400" cy="9906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371600" y="304800"/>
            <a:ext cx="7620000" cy="990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33853" y="590867"/>
            <a:ext cx="427694" cy="434341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09600" y="1589567"/>
            <a:ext cx="3886200" cy="45720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0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09600" y="2438400"/>
            <a:ext cx="3886200" cy="3581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609600" y="1752600"/>
            <a:ext cx="3886200" cy="640081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4800600" y="1752600"/>
            <a:ext cx="3886200" cy="640081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/>
          <a:p>
            <a:pPr marL="0" indent="0">
              <a:buClrTx/>
              <a:buSzTx/>
              <a:buNone/>
              <a:defRPr sz="2000" b="1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4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5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152400" y="228600"/>
            <a:ext cx="8839200" cy="9906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6"/>
          <p:cNvSpPr/>
          <p:nvPr/>
        </p:nvSpPr>
        <p:spPr>
          <a:xfrm>
            <a:off x="0" y="1234439"/>
            <a:ext cx="9144000" cy="3200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Rectangle 7"/>
          <p:cNvSpPr/>
          <p:nvPr/>
        </p:nvSpPr>
        <p:spPr>
          <a:xfrm>
            <a:off x="0" y="1280160"/>
            <a:ext cx="533400" cy="2286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3" name="Rectangle 8"/>
          <p:cNvSpPr/>
          <p:nvPr/>
        </p:nvSpPr>
        <p:spPr>
          <a:xfrm>
            <a:off x="590550" y="1280160"/>
            <a:ext cx="8553450" cy="228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5" y="1221911"/>
            <a:ext cx="346806" cy="3327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09600" y="1752600"/>
            <a:ext cx="1600200" cy="4343400"/>
          </a:xfrm>
          <a:prstGeom prst="rect">
            <a:avLst/>
          </a:prstGeom>
          <a:solidFill>
            <a:schemeClr val="accent2"/>
          </a:solidFill>
          <a:ln w="50800" cap="sq">
            <a:solidFill>
              <a:schemeClr val="accent2"/>
            </a:solidFill>
            <a:miter lim="800000"/>
          </a:ln>
        </p:spPr>
        <p:txBody>
          <a:bodyPr lIns="91439" tIns="91439" rIns="91439" bIns="91439"/>
          <a:lstStyle>
            <a:lvl1pPr marL="0" indent="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1pPr>
            <a:lvl2pPr marL="0" indent="36576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2pPr>
            <a:lvl3pPr marL="0" indent="68580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3pPr>
            <a:lvl4pPr marL="0" indent="114300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4pPr>
            <a:lvl5pPr marL="0" indent="1600200">
              <a:spcBef>
                <a:spcPts val="1000"/>
              </a:spcBef>
              <a:buClrTx/>
              <a:buSzTx/>
              <a:buNone/>
              <a:defRPr sz="18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00200" y="5486400"/>
            <a:ext cx="7315200" cy="6858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700"/>
            </a:lvl1pPr>
            <a:lvl2pPr marL="0" indent="365760">
              <a:buClrTx/>
              <a:buSzTx/>
              <a:buNone/>
              <a:defRPr sz="1700"/>
            </a:lvl2pPr>
            <a:lvl3pPr marL="0" indent="685800">
              <a:buClrTx/>
              <a:buSzTx/>
              <a:buNone/>
              <a:defRPr sz="1700"/>
            </a:lvl3pPr>
            <a:lvl4pPr marL="0" indent="1143000">
              <a:buClrTx/>
              <a:buSzTx/>
              <a:buNone/>
              <a:defRPr sz="1700"/>
            </a:lvl4pPr>
            <a:lvl5pPr marL="0" indent="1600200">
              <a:buClrTx/>
              <a:buSzTx/>
              <a:buNone/>
              <a:defRPr sz="1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Rectangle 7"/>
          <p:cNvSpPr/>
          <p:nvPr/>
        </p:nvSpPr>
        <p:spPr>
          <a:xfrm>
            <a:off x="-9145" y="4572000"/>
            <a:ext cx="9144001" cy="88696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" name="Rectangle 8"/>
          <p:cNvSpPr/>
          <p:nvPr/>
        </p:nvSpPr>
        <p:spPr>
          <a:xfrm>
            <a:off x="-9145" y="4663440"/>
            <a:ext cx="1463042" cy="71323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6" name="Rectangle 9"/>
          <p:cNvSpPr/>
          <p:nvPr/>
        </p:nvSpPr>
        <p:spPr>
          <a:xfrm>
            <a:off x="1545336" y="4654296"/>
            <a:ext cx="7598665" cy="71323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8" name="Rectangle 10"/>
          <p:cNvSpPr/>
          <p:nvPr/>
        </p:nvSpPr>
        <p:spPr>
          <a:xfrm>
            <a:off x="1447800" y="0"/>
            <a:ext cx="100585" cy="686714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83091" y="4756467"/>
            <a:ext cx="481618" cy="485141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0" name="Picture Placeholder 2"/>
          <p:cNvSpPr>
            <a:spLocks noGrp="1"/>
          </p:cNvSpPr>
          <p:nvPr>
            <p:ph type="pic" idx="13"/>
          </p:nvPr>
        </p:nvSpPr>
        <p:spPr>
          <a:xfrm>
            <a:off x="1560575" y="0"/>
            <a:ext cx="7583425" cy="456895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3297" y="6272530"/>
            <a:ext cx="346806" cy="3327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normAutofit/>
          </a:bodyPr>
          <a:lstStyle>
            <a:lvl1pPr algn="ctr">
              <a:defRPr b="1">
                <a:solidFill>
                  <a:srgbClr val="464646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464646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320040" marR="0" indent="-32004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60000"/>
        <a:buFontTx/>
        <a:buChar char="◻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1pPr>
      <a:lvl2pPr marL="671732" marR="0" indent="-305972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70000"/>
        <a:buFontTx/>
        <a:buChar char="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2pPr>
      <a:lvl3pPr marL="974034" marR="0" indent="-288234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75000"/>
        <a:buFontTx/>
        <a:buChar char="■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3pPr>
      <a:lvl4pPr marL="1474469" marR="0" indent="-33146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75000"/>
        <a:buFontTx/>
        <a:buChar char="■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4pPr>
      <a:lvl5pPr marL="1931670" marR="0" indent="-33147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65000"/>
        <a:buFontTx/>
        <a:buChar char="■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5pPr>
      <a:lvl6pPr marL="2242820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6pPr>
      <a:lvl7pPr marL="2517139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7pPr>
      <a:lvl8pPr marL="2791460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8pPr>
      <a:lvl9pPr marL="3065779" marR="0" indent="-3683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2900" b="0" i="0" u="none" strike="noStrike" cap="none" spc="0" baseline="0">
          <a:ln>
            <a:noFill/>
          </a:ln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bw.sh/" TargetMode="External"/><Relationship Id="rId2" Type="http://schemas.openxmlformats.org/officeDocument/2006/relationships/hyperlink" Target="http://mislove.org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david.choffnes.com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bgp.he.net/net/205.251.192.0/24" TargetMode="Externa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loudflare.com/how-verizon-and-a-bgp-optimizer-knocked-large-parts-of-the-internet-offline-today/" TargetMode="External"/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ftp://ftp.arin.net/info/asn.txt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ubtitle 2"/>
          <p:cNvSpPr txBox="1"/>
          <p:nvPr/>
        </p:nvSpPr>
        <p:spPr>
          <a:xfrm>
            <a:off x="685798" y="3496235"/>
            <a:ext cx="7990114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>
              <a:spcBef>
                <a:spcPts val="700"/>
              </a:spcBef>
              <a:defRPr sz="3600" b="1">
                <a:solidFill>
                  <a:srgbClr val="FFFFFF"/>
                </a:solidFill>
              </a:defRPr>
            </a:pPr>
            <a:r>
              <a:t>Lecture 10: Inter Domain Routing</a:t>
            </a:r>
            <a:endParaRPr sz="2600"/>
          </a:p>
          <a:p>
            <a:pPr>
              <a:spcBef>
                <a:spcPts val="700"/>
              </a:spcBef>
              <a:defRPr sz="3600" b="1">
                <a:solidFill>
                  <a:srgbClr val="FFFFFF"/>
                </a:solidFill>
              </a:defRPr>
            </a:pPr>
            <a:r>
              <a:t>(It’s all about the Money)</a:t>
            </a:r>
          </a:p>
        </p:txBody>
      </p:sp>
      <p:sp>
        <p:nvSpPr>
          <p:cNvPr id="156" name="Title 1"/>
          <p:cNvSpPr txBox="1">
            <a:spLocks noGrp="1"/>
          </p:cNvSpPr>
          <p:nvPr>
            <p:ph type="ctrTitle"/>
          </p:nvPr>
        </p:nvSpPr>
        <p:spPr>
          <a:xfrm>
            <a:off x="685799" y="1143000"/>
            <a:ext cx="7395882" cy="1828800"/>
          </a:xfrm>
          <a:prstGeom prst="rect">
            <a:avLst/>
          </a:prstGeom>
        </p:spPr>
        <p:txBody>
          <a:bodyPr/>
          <a:lstStyle/>
          <a:p>
            <a:pPr defTabSz="777240">
              <a:defRPr sz="5100" cap="none"/>
            </a:pPr>
            <a:r>
              <a:t>CSCI-351</a:t>
            </a:r>
            <a:br/>
            <a:r>
              <a:rPr sz="4165"/>
              <a:t>Data communication and Networks</a:t>
            </a:r>
          </a:p>
        </p:txBody>
      </p:sp>
      <p:sp>
        <p:nvSpPr>
          <p:cNvPr id="157" name="The slide is built with the help of Prof. Alan Mislove, Christo Wilson, and David Choffnes's class"/>
          <p:cNvSpPr txBox="1"/>
          <p:nvPr/>
        </p:nvSpPr>
        <p:spPr>
          <a:xfrm>
            <a:off x="2387002" y="6292595"/>
            <a:ext cx="6274996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700"/>
              </a:spcBef>
              <a:defRPr sz="1300">
                <a:solidFill>
                  <a:srgbClr val="FFFFFF"/>
                </a:solidFill>
              </a:defRPr>
            </a:pPr>
            <a:r>
              <a:t>The slide is built with the help of Prof. </a:t>
            </a:r>
            <a:r>
              <a:rPr>
                <a:hlinkClick r:id="rId2"/>
              </a:rPr>
              <a:t>Alan Mislove</a:t>
            </a:r>
            <a:r>
              <a:t>, </a:t>
            </a:r>
            <a:r>
              <a:rPr>
                <a:hlinkClick r:id="rId3"/>
              </a:rPr>
              <a:t>Christo Wilson</a:t>
            </a:r>
            <a:r>
              <a:t>, and </a:t>
            </a:r>
            <a:r>
              <a:rPr>
                <a:hlinkClick r:id="rId4"/>
              </a:rPr>
              <a:t>David Choffnes</a:t>
            </a:r>
            <a:r>
              <a:t>'s class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Content Placeholder 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50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23900"/>
            <a:ext cx="9144001" cy="5410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Peering Wars</a:t>
            </a:r>
          </a:p>
        </p:txBody>
      </p:sp>
      <p:sp>
        <p:nvSpPr>
          <p:cNvPr id="505" name="Content Placeholder 5"/>
          <p:cNvSpPr txBox="1">
            <a:spLocks noGrp="1"/>
          </p:cNvSpPr>
          <p:nvPr>
            <p:ph type="body" sz="half" idx="1"/>
          </p:nvPr>
        </p:nvSpPr>
        <p:spPr>
          <a:xfrm>
            <a:off x="104171" y="2273144"/>
            <a:ext cx="4391630" cy="3581401"/>
          </a:xfrm>
          <a:prstGeom prst="rect">
            <a:avLst/>
          </a:prstGeom>
        </p:spPr>
        <p:txBody>
          <a:bodyPr/>
          <a:lstStyle/>
          <a:p>
            <a:r>
              <a:t>Reduce upstream costs</a:t>
            </a:r>
          </a:p>
          <a:p>
            <a:r>
              <a:t>Improve end-to-end performance</a:t>
            </a:r>
          </a:p>
          <a:p>
            <a:r>
              <a:t>May be the only way to connect to parts of the Internet</a:t>
            </a:r>
          </a:p>
        </p:txBody>
      </p:sp>
      <p:sp>
        <p:nvSpPr>
          <p:cNvPr id="506" name="Content Placeholder 7"/>
          <p:cNvSpPr txBox="1"/>
          <p:nvPr/>
        </p:nvSpPr>
        <p:spPr>
          <a:xfrm>
            <a:off x="4800598" y="2273144"/>
            <a:ext cx="4250804" cy="3985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 marL="320040" indent="-320040">
              <a:spcBef>
                <a:spcPts val="700"/>
              </a:spcBef>
              <a:buClr>
                <a:schemeClr val="accent2"/>
              </a:buClr>
              <a:buSzPct val="60000"/>
              <a:buChar char="◻"/>
              <a:defRPr sz="2900"/>
            </a:pPr>
            <a:r>
              <a:t>You would rather have customers</a:t>
            </a:r>
          </a:p>
          <a:p>
            <a:pPr marL="320040" indent="-320040">
              <a:spcBef>
                <a:spcPts val="700"/>
              </a:spcBef>
              <a:buClr>
                <a:schemeClr val="accent2"/>
              </a:buClr>
              <a:buSzPct val="60000"/>
              <a:buChar char="◻"/>
              <a:defRPr sz="2900"/>
            </a:pPr>
            <a:r>
              <a:t>Peers are often competitors</a:t>
            </a:r>
          </a:p>
          <a:p>
            <a:pPr marL="320040" indent="-320040">
              <a:spcBef>
                <a:spcPts val="700"/>
              </a:spcBef>
              <a:buClr>
                <a:schemeClr val="accent2"/>
              </a:buClr>
              <a:buSzPct val="60000"/>
              <a:buChar char="◻"/>
              <a:defRPr sz="2900"/>
            </a:pPr>
            <a:r>
              <a:t>Peering agreements require periodic renegotiation</a:t>
            </a:r>
          </a:p>
        </p:txBody>
      </p:sp>
      <p:sp>
        <p:nvSpPr>
          <p:cNvPr id="507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33037" y="1228261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508" name="Text Placeholder 4"/>
          <p:cNvSpPr>
            <a:spLocks noGrp="1"/>
          </p:cNvSpPr>
          <p:nvPr>
            <p:ph type="body" idx="13"/>
          </p:nvPr>
        </p:nvSpPr>
        <p:spPr>
          <a:xfrm>
            <a:off x="104171" y="1587344"/>
            <a:ext cx="4391630" cy="6400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algn="ctr">
              <a:buClrTx/>
              <a:buSzTx/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r>
              <a:t>Peer</a:t>
            </a:r>
          </a:p>
        </p:txBody>
      </p:sp>
      <p:sp>
        <p:nvSpPr>
          <p:cNvPr id="509" name="Text Placeholder 6"/>
          <p:cNvSpPr>
            <a:spLocks noGrp="1"/>
          </p:cNvSpPr>
          <p:nvPr>
            <p:ph type="body" idx="14"/>
          </p:nvPr>
        </p:nvSpPr>
        <p:spPr>
          <a:xfrm>
            <a:off x="4800598" y="1587344"/>
            <a:ext cx="4250804" cy="64008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 algn="ctr">
              <a:buClrTx/>
              <a:buSzTx/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r>
              <a:t>Don’t Peer</a:t>
            </a:r>
          </a:p>
        </p:txBody>
      </p:sp>
      <p:sp>
        <p:nvSpPr>
          <p:cNvPr id="510" name="Text Placeholder 4"/>
          <p:cNvSpPr txBox="1"/>
          <p:nvPr/>
        </p:nvSpPr>
        <p:spPr>
          <a:xfrm>
            <a:off x="609114" y="5760901"/>
            <a:ext cx="7818795" cy="93735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algn="ctr">
              <a:spcBef>
                <a:spcPts val="70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Peering struggles in the ISP world are extremely contentions, agreements are usually confidential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0" grpId="1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traight Connector 185"/>
          <p:cNvSpPr/>
          <p:nvPr/>
        </p:nvSpPr>
        <p:spPr>
          <a:xfrm>
            <a:off x="5195011" y="5316218"/>
            <a:ext cx="217349" cy="755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1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Two Types of BGP Neighbors</a:t>
            </a:r>
          </a:p>
        </p:txBody>
      </p:sp>
      <p:sp>
        <p:nvSpPr>
          <p:cNvPr id="51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59698"/>
            <a:ext cx="319842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grpSp>
        <p:nvGrpSpPr>
          <p:cNvPr id="517" name="Cloud 4"/>
          <p:cNvGrpSpPr/>
          <p:nvPr/>
        </p:nvGrpSpPr>
        <p:grpSpPr>
          <a:xfrm>
            <a:off x="-1736134" y="2469385"/>
            <a:ext cx="2766159" cy="1990133"/>
            <a:chOff x="0" y="0"/>
            <a:chExt cx="2766157" cy="1990132"/>
          </a:xfrm>
        </p:grpSpPr>
        <p:sp>
          <p:nvSpPr>
            <p:cNvPr id="515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20" name="Cloud 5"/>
          <p:cNvGrpSpPr/>
          <p:nvPr/>
        </p:nvGrpSpPr>
        <p:grpSpPr>
          <a:xfrm>
            <a:off x="8260251" y="2491419"/>
            <a:ext cx="2766159" cy="1990133"/>
            <a:chOff x="0" y="0"/>
            <a:chExt cx="2766157" cy="1990132"/>
          </a:xfrm>
        </p:grpSpPr>
        <p:sp>
          <p:nvSpPr>
            <p:cNvPr id="518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23" name="Cloud 6"/>
          <p:cNvGrpSpPr/>
          <p:nvPr/>
        </p:nvGrpSpPr>
        <p:grpSpPr>
          <a:xfrm>
            <a:off x="2222638" y="2218947"/>
            <a:ext cx="4477757" cy="3439441"/>
            <a:chOff x="0" y="0"/>
            <a:chExt cx="4477755" cy="3439440"/>
          </a:xfrm>
        </p:grpSpPr>
        <p:sp>
          <p:nvSpPr>
            <p:cNvPr id="521" name="Shape"/>
            <p:cNvSpPr/>
            <p:nvPr/>
          </p:nvSpPr>
          <p:spPr>
            <a:xfrm>
              <a:off x="0" y="-1"/>
              <a:ext cx="4477756" cy="3439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"/>
            <p:cNvSpPr/>
            <p:nvPr/>
          </p:nvSpPr>
          <p:spPr>
            <a:xfrm>
              <a:off x="227370" y="174892"/>
              <a:ext cx="4103120" cy="2920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81" name="Straight Connector 10"/>
          <p:cNvSpPr/>
          <p:nvPr/>
        </p:nvSpPr>
        <p:spPr>
          <a:xfrm>
            <a:off x="4678015" y="3002174"/>
            <a:ext cx="494421" cy="68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2" name="Straight Connector 58"/>
          <p:cNvSpPr/>
          <p:nvPr/>
        </p:nvSpPr>
        <p:spPr>
          <a:xfrm>
            <a:off x="1340706" y="3446648"/>
            <a:ext cx="915415" cy="1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3" name="Straight Connector 61"/>
          <p:cNvSpPr/>
          <p:nvPr/>
        </p:nvSpPr>
        <p:spPr>
          <a:xfrm>
            <a:off x="6972619" y="3557323"/>
            <a:ext cx="1017106" cy="6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4" name="Straight Connector 85"/>
          <p:cNvSpPr/>
          <p:nvPr/>
        </p:nvSpPr>
        <p:spPr>
          <a:xfrm>
            <a:off x="2880872" y="3513967"/>
            <a:ext cx="1360334" cy="281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5" name="Straight Connector 88"/>
          <p:cNvSpPr/>
          <p:nvPr/>
        </p:nvSpPr>
        <p:spPr>
          <a:xfrm>
            <a:off x="2883916" y="2894852"/>
            <a:ext cx="2103586" cy="482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6" name="Straight Connector 91"/>
          <p:cNvSpPr/>
          <p:nvPr/>
        </p:nvSpPr>
        <p:spPr>
          <a:xfrm>
            <a:off x="5562617" y="2965187"/>
            <a:ext cx="841700" cy="461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7" name="Straight Connector 94"/>
          <p:cNvSpPr/>
          <p:nvPr/>
        </p:nvSpPr>
        <p:spPr>
          <a:xfrm>
            <a:off x="3706578" y="4025736"/>
            <a:ext cx="669244" cy="637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8" name="Straight Connector 97"/>
          <p:cNvSpPr/>
          <p:nvPr/>
        </p:nvSpPr>
        <p:spPr>
          <a:xfrm>
            <a:off x="3846272" y="4887219"/>
            <a:ext cx="986633" cy="187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89" name="Straight Connector 100"/>
          <p:cNvSpPr/>
          <p:nvPr/>
        </p:nvSpPr>
        <p:spPr>
          <a:xfrm>
            <a:off x="5305153" y="3735865"/>
            <a:ext cx="1189171" cy="1229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90" name="Straight Connector 103"/>
          <p:cNvSpPr/>
          <p:nvPr/>
        </p:nvSpPr>
        <p:spPr>
          <a:xfrm>
            <a:off x="2692413" y="3626723"/>
            <a:ext cx="719379" cy="1027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pic>
        <p:nvPicPr>
          <p:cNvPr id="53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6144" y="325791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30065" y="367136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13014" y="463976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82281" y="263456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81457" y="3367170"/>
            <a:ext cx="645115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7996" y="337818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7732" y="3261202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591" name="Straight Connector 107"/>
          <p:cNvSpPr/>
          <p:nvPr/>
        </p:nvSpPr>
        <p:spPr>
          <a:xfrm>
            <a:off x="4635776" y="4042971"/>
            <a:ext cx="422349" cy="908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592" name="Straight Connector 119"/>
          <p:cNvSpPr/>
          <p:nvPr/>
        </p:nvSpPr>
        <p:spPr>
          <a:xfrm>
            <a:off x="2883916" y="2894852"/>
            <a:ext cx="2103586" cy="482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3" name="Straight Connector 122"/>
          <p:cNvSpPr/>
          <p:nvPr/>
        </p:nvSpPr>
        <p:spPr>
          <a:xfrm>
            <a:off x="2880872" y="3513967"/>
            <a:ext cx="1360334" cy="281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4" name="Straight Connector 126"/>
          <p:cNvSpPr/>
          <p:nvPr/>
        </p:nvSpPr>
        <p:spPr>
          <a:xfrm>
            <a:off x="3846272" y="4887219"/>
            <a:ext cx="986633" cy="187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5" name="Straight Connector 134"/>
          <p:cNvSpPr/>
          <p:nvPr/>
        </p:nvSpPr>
        <p:spPr>
          <a:xfrm>
            <a:off x="5562617" y="2965187"/>
            <a:ext cx="841700" cy="461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6" name="Straight Connector 135"/>
          <p:cNvSpPr/>
          <p:nvPr/>
        </p:nvSpPr>
        <p:spPr>
          <a:xfrm>
            <a:off x="3706578" y="4025736"/>
            <a:ext cx="669244" cy="637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7" name="Straight Connector 136"/>
          <p:cNvSpPr/>
          <p:nvPr/>
        </p:nvSpPr>
        <p:spPr>
          <a:xfrm>
            <a:off x="4635776" y="4042971"/>
            <a:ext cx="422349" cy="908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8" name="Straight Connector 137"/>
          <p:cNvSpPr/>
          <p:nvPr/>
        </p:nvSpPr>
        <p:spPr>
          <a:xfrm>
            <a:off x="2692413" y="3626723"/>
            <a:ext cx="719379" cy="1027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99" name="Straight Connector 138"/>
          <p:cNvSpPr/>
          <p:nvPr/>
        </p:nvSpPr>
        <p:spPr>
          <a:xfrm>
            <a:off x="4678015" y="3002174"/>
            <a:ext cx="494421" cy="68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00" name="Straight Connector 139"/>
          <p:cNvSpPr/>
          <p:nvPr/>
        </p:nvSpPr>
        <p:spPr>
          <a:xfrm>
            <a:off x="5305153" y="3735865"/>
            <a:ext cx="1189171" cy="1229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553" name="Group 153"/>
          <p:cNvGrpSpPr/>
          <p:nvPr/>
        </p:nvGrpSpPr>
        <p:grpSpPr>
          <a:xfrm>
            <a:off x="3052932" y="2224445"/>
            <a:ext cx="1259403" cy="729625"/>
            <a:chOff x="0" y="0"/>
            <a:chExt cx="1259402" cy="729624"/>
          </a:xfrm>
        </p:grpSpPr>
        <p:sp>
          <p:nvSpPr>
            <p:cNvPr id="551" name="Rectangular Callout 154"/>
            <p:cNvSpPr/>
            <p:nvPr/>
          </p:nvSpPr>
          <p:spPr>
            <a:xfrm flipH="1">
              <a:off x="0" y="0"/>
              <a:ext cx="1259403" cy="729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4123"/>
                  </a:lnTo>
                  <a:lnTo>
                    <a:pt x="9000" y="14123"/>
                  </a:lnTo>
                  <a:lnTo>
                    <a:pt x="4775" y="21600"/>
                  </a:lnTo>
                  <a:lnTo>
                    <a:pt x="3600" y="14123"/>
                  </a:lnTo>
                  <a:lnTo>
                    <a:pt x="0" y="14123"/>
                  </a:lnTo>
                  <a:lnTo>
                    <a:pt x="0" y="8238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TextBox 155"/>
            <p:cNvSpPr txBox="1"/>
            <p:nvPr/>
          </p:nvSpPr>
          <p:spPr>
            <a:xfrm>
              <a:off x="0" y="0"/>
              <a:ext cx="1259402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IGP</a:t>
              </a:r>
            </a:p>
          </p:txBody>
        </p:sp>
      </p:grpSp>
      <p:grpSp>
        <p:nvGrpSpPr>
          <p:cNvPr id="556" name="Group 156"/>
          <p:cNvGrpSpPr/>
          <p:nvPr/>
        </p:nvGrpSpPr>
        <p:grpSpPr>
          <a:xfrm>
            <a:off x="6543168" y="1415676"/>
            <a:ext cx="2252267" cy="1865978"/>
            <a:chOff x="0" y="0"/>
            <a:chExt cx="2252266" cy="1865977"/>
          </a:xfrm>
        </p:grpSpPr>
        <p:sp>
          <p:nvSpPr>
            <p:cNvPr id="554" name="Rectangular Callout 157"/>
            <p:cNvSpPr/>
            <p:nvPr/>
          </p:nvSpPr>
          <p:spPr>
            <a:xfrm flipH="1">
              <a:off x="0" y="0"/>
              <a:ext cx="2252267" cy="18659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6311"/>
                  </a:lnTo>
                  <a:lnTo>
                    <a:pt x="18000" y="16311"/>
                  </a:lnTo>
                  <a:lnTo>
                    <a:pt x="19434" y="21600"/>
                  </a:lnTo>
                  <a:lnTo>
                    <a:pt x="12600" y="16311"/>
                  </a:lnTo>
                  <a:lnTo>
                    <a:pt x="0" y="16311"/>
                  </a:lnTo>
                  <a:lnTo>
                    <a:pt x="0" y="9515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TextBox 158"/>
            <p:cNvSpPr txBox="1"/>
            <p:nvPr/>
          </p:nvSpPr>
          <p:spPr>
            <a:xfrm>
              <a:off x="0" y="0"/>
              <a:ext cx="2252267" cy="878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Exterior routers also speak IGP</a:t>
              </a:r>
            </a:p>
          </p:txBody>
        </p:sp>
      </p:grpSp>
      <p:sp>
        <p:nvSpPr>
          <p:cNvPr id="601" name="Straight Connector 159"/>
          <p:cNvSpPr/>
          <p:nvPr/>
        </p:nvSpPr>
        <p:spPr>
          <a:xfrm>
            <a:off x="6972619" y="3557323"/>
            <a:ext cx="1017106" cy="6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02" name="Straight Connector 160"/>
          <p:cNvSpPr/>
          <p:nvPr/>
        </p:nvSpPr>
        <p:spPr>
          <a:xfrm>
            <a:off x="1340706" y="3446648"/>
            <a:ext cx="915415" cy="1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561" name="Group 161"/>
          <p:cNvGrpSpPr/>
          <p:nvPr/>
        </p:nvGrpSpPr>
        <p:grpSpPr>
          <a:xfrm>
            <a:off x="7217719" y="3748735"/>
            <a:ext cx="1527475" cy="758053"/>
            <a:chOff x="0" y="0"/>
            <a:chExt cx="1527473" cy="758052"/>
          </a:xfrm>
        </p:grpSpPr>
        <p:sp>
          <p:nvSpPr>
            <p:cNvPr id="559" name="Rectangular Callout 162"/>
            <p:cNvSpPr/>
            <p:nvPr/>
          </p:nvSpPr>
          <p:spPr>
            <a:xfrm flipH="1">
              <a:off x="0" y="0"/>
              <a:ext cx="1527474" cy="749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860"/>
                  </a:moveTo>
                  <a:lnTo>
                    <a:pt x="12600" y="7860"/>
                  </a:lnTo>
                  <a:lnTo>
                    <a:pt x="18946" y="0"/>
                  </a:lnTo>
                  <a:lnTo>
                    <a:pt x="18000" y="7860"/>
                  </a:lnTo>
                  <a:lnTo>
                    <a:pt x="21600" y="786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015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TextBox 163"/>
            <p:cNvSpPr txBox="1"/>
            <p:nvPr/>
          </p:nvSpPr>
          <p:spPr>
            <a:xfrm>
              <a:off x="0" y="272912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eBGP</a:t>
              </a:r>
            </a:p>
          </p:txBody>
        </p:sp>
      </p:grpSp>
      <p:grpSp>
        <p:nvGrpSpPr>
          <p:cNvPr id="564" name="Group 164"/>
          <p:cNvGrpSpPr/>
          <p:nvPr/>
        </p:nvGrpSpPr>
        <p:grpSpPr>
          <a:xfrm>
            <a:off x="1097260" y="3596299"/>
            <a:ext cx="1527474" cy="829173"/>
            <a:chOff x="0" y="0"/>
            <a:chExt cx="1527473" cy="829172"/>
          </a:xfrm>
        </p:grpSpPr>
        <p:sp>
          <p:nvSpPr>
            <p:cNvPr id="562" name="Rectangular Callout 165"/>
            <p:cNvSpPr/>
            <p:nvPr/>
          </p:nvSpPr>
          <p:spPr>
            <a:xfrm flipH="1">
              <a:off x="0" y="0"/>
              <a:ext cx="1527474" cy="821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050"/>
                  </a:moveTo>
                  <a:lnTo>
                    <a:pt x="12600" y="9050"/>
                  </a:lnTo>
                  <a:lnTo>
                    <a:pt x="12912" y="0"/>
                  </a:lnTo>
                  <a:lnTo>
                    <a:pt x="18000" y="9050"/>
                  </a:lnTo>
                  <a:lnTo>
                    <a:pt x="21600" y="905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1142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TextBox 166"/>
            <p:cNvSpPr txBox="1"/>
            <p:nvPr/>
          </p:nvSpPr>
          <p:spPr>
            <a:xfrm>
              <a:off x="0" y="344032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eBGP</a:t>
              </a:r>
            </a:p>
          </p:txBody>
        </p:sp>
      </p:grpSp>
      <p:pic>
        <p:nvPicPr>
          <p:cNvPr id="56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21992" y="4945217"/>
            <a:ext cx="645116" cy="3803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68" name="Cloud 176"/>
          <p:cNvGrpSpPr/>
          <p:nvPr/>
        </p:nvGrpSpPr>
        <p:grpSpPr>
          <a:xfrm>
            <a:off x="4003601" y="6184588"/>
            <a:ext cx="2766159" cy="1990133"/>
            <a:chOff x="0" y="0"/>
            <a:chExt cx="2766157" cy="1990132"/>
          </a:xfrm>
        </p:grpSpPr>
        <p:sp>
          <p:nvSpPr>
            <p:cNvPr id="566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16516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56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4549" y="6067102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603" name="Straight Connector 180"/>
          <p:cNvSpPr/>
          <p:nvPr/>
        </p:nvSpPr>
        <p:spPr>
          <a:xfrm>
            <a:off x="5195011" y="5316218"/>
            <a:ext cx="217349" cy="755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04" name="Straight Connector 191"/>
          <p:cNvSpPr/>
          <p:nvPr/>
        </p:nvSpPr>
        <p:spPr>
          <a:xfrm>
            <a:off x="5305153" y="3735865"/>
            <a:ext cx="1189171" cy="12291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572" name="Straight Connector 194"/>
          <p:cNvSpPr/>
          <p:nvPr/>
        </p:nvSpPr>
        <p:spPr>
          <a:xfrm>
            <a:off x="2570290" y="3641598"/>
            <a:ext cx="2251704" cy="1516902"/>
          </a:xfrm>
          <a:prstGeom prst="line">
            <a:avLst/>
          </a:pr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05" name="Straight Connector 197"/>
          <p:cNvSpPr/>
          <p:nvPr/>
        </p:nvSpPr>
        <p:spPr>
          <a:xfrm>
            <a:off x="2882110" y="3458242"/>
            <a:ext cx="3464633" cy="99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2"/>
            </a:solidFill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576" name="Group 200"/>
          <p:cNvGrpSpPr/>
          <p:nvPr/>
        </p:nvGrpSpPr>
        <p:grpSpPr>
          <a:xfrm>
            <a:off x="6004700" y="4529480"/>
            <a:ext cx="1527475" cy="758053"/>
            <a:chOff x="0" y="0"/>
            <a:chExt cx="1527473" cy="758052"/>
          </a:xfrm>
        </p:grpSpPr>
        <p:sp>
          <p:nvSpPr>
            <p:cNvPr id="574" name="Rectangular Callout 201"/>
            <p:cNvSpPr/>
            <p:nvPr/>
          </p:nvSpPr>
          <p:spPr>
            <a:xfrm flipH="1">
              <a:off x="0" y="0"/>
              <a:ext cx="1527474" cy="749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860"/>
                  </a:moveTo>
                  <a:lnTo>
                    <a:pt x="12600" y="7860"/>
                  </a:lnTo>
                  <a:lnTo>
                    <a:pt x="18946" y="0"/>
                  </a:lnTo>
                  <a:lnTo>
                    <a:pt x="18000" y="7860"/>
                  </a:lnTo>
                  <a:lnTo>
                    <a:pt x="21600" y="786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015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TextBox 202"/>
            <p:cNvSpPr txBox="1"/>
            <p:nvPr/>
          </p:nvSpPr>
          <p:spPr>
            <a:xfrm>
              <a:off x="0" y="272912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iBGP</a:t>
              </a:r>
            </a:p>
          </p:txBody>
        </p:sp>
      </p:grpSp>
      <p:grpSp>
        <p:nvGrpSpPr>
          <p:cNvPr id="579" name="Group 206"/>
          <p:cNvGrpSpPr/>
          <p:nvPr/>
        </p:nvGrpSpPr>
        <p:grpSpPr>
          <a:xfrm>
            <a:off x="1782467" y="4128939"/>
            <a:ext cx="1527475" cy="1011440"/>
            <a:chOff x="0" y="0"/>
            <a:chExt cx="1527473" cy="1011439"/>
          </a:xfrm>
        </p:grpSpPr>
        <p:sp>
          <p:nvSpPr>
            <p:cNvPr id="577" name="Rectangular Callout 207"/>
            <p:cNvSpPr/>
            <p:nvPr/>
          </p:nvSpPr>
          <p:spPr>
            <a:xfrm flipH="1">
              <a:off x="0" y="0"/>
              <a:ext cx="1527474" cy="1003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330"/>
                  </a:moveTo>
                  <a:lnTo>
                    <a:pt x="3600" y="11330"/>
                  </a:lnTo>
                  <a:lnTo>
                    <a:pt x="1965" y="0"/>
                  </a:lnTo>
                  <a:lnTo>
                    <a:pt x="9000" y="11330"/>
                  </a:lnTo>
                  <a:lnTo>
                    <a:pt x="21600" y="1133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3042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TextBox 208"/>
            <p:cNvSpPr txBox="1"/>
            <p:nvPr/>
          </p:nvSpPr>
          <p:spPr>
            <a:xfrm>
              <a:off x="0" y="526299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iBGP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" presetClass="entr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xit" presetSubtype="4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" presetClass="exit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22" presetClass="exit" presetSubtype="8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63" dur="500" fill="hold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2" presetClass="exit" presetSubtype="8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67" dur="500" fill="hold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22" presetClass="exit" presetSubtype="8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71" dur="500" fill="hold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22" presetClass="exit" presetSubtype="8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75" dur="500" fill="hold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"/>
                            </p:stCondLst>
                            <p:childTnLst>
                              <p:par>
                                <p:cTn id="78" presetID="22" presetClass="exit" presetSubtype="8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79" dur="500" fill="hold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500"/>
                            </p:stCondLst>
                            <p:childTnLst>
                              <p:par>
                                <p:cTn id="82" presetID="22" presetClass="exit" presetSubtype="8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83" dur="500" fill="hold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000"/>
                            </p:stCondLst>
                            <p:childTnLst>
                              <p:par>
                                <p:cTn id="86" presetID="22" presetClass="exit" presetSubtype="8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87" dur="500" fill="hold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4500"/>
                            </p:stCondLst>
                            <p:childTnLst>
                              <p:par>
                                <p:cTn id="90" presetID="22" presetClass="exit" presetSubtype="8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91" dur="500" fill="hold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0"/>
                            </p:stCondLst>
                            <p:childTnLst>
                              <p:par>
                                <p:cTn id="94" presetID="22" presetClass="exit" presetSubtype="8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95" dur="500" fill="hold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500"/>
                            </p:stCondLst>
                            <p:childTnLst>
                              <p:par>
                                <p:cTn id="98" presetID="22" presetClass="entr" presetSubtype="1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6000"/>
                            </p:stCondLst>
                            <p:childTnLst>
                              <p:par>
                                <p:cTn id="102" presetID="22" presetClass="entr" presetSubtype="8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500"/>
                            </p:stCondLst>
                            <p:childTnLst>
                              <p:par>
                                <p:cTn id="106" presetID="22" presetClass="entr" presetSubtype="8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000"/>
                            </p:stCondLst>
                            <p:childTnLst>
                              <p:par>
                                <p:cTn id="110" presetID="2" presetClass="entr" presetSubtype="4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500"/>
                            </p:stCondLst>
                            <p:childTnLst>
                              <p:par>
                                <p:cTn id="115" presetID="2" presetClass="entr" presetSubtype="4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6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2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ID="22" presetClass="entr" presetSubtype="1" fill="hold" grpId="2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000"/>
                            </p:stCondLst>
                            <p:childTnLst>
                              <p:par>
                                <p:cTn id="129" presetID="22" presetClass="entr" presetSubtype="1" fill="hold" grpId="3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0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3" presetID="2" presetClass="entr" presetSubtype="4" fill="hold" grpId="3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2000"/>
                            </p:stCondLst>
                            <p:childTnLst>
                              <p:par>
                                <p:cTn id="138" presetID="2" presetClass="entr" presetSubtype="4" fill="hold" grpId="3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9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2" grpId="1" animBg="1" advAuto="0"/>
      <p:bldP spid="592" grpId="14" animBg="1" advAuto="0"/>
      <p:bldP spid="593" grpId="2" animBg="1" advAuto="0"/>
      <p:bldP spid="593" grpId="15" animBg="1" advAuto="0"/>
      <p:bldP spid="594" grpId="3" animBg="1" advAuto="0"/>
      <p:bldP spid="594" grpId="16" animBg="1" advAuto="0"/>
      <p:bldP spid="595" grpId="4" animBg="1" advAuto="0"/>
      <p:bldP spid="595" grpId="17" animBg="1" advAuto="0"/>
      <p:bldP spid="596" grpId="5" animBg="1" advAuto="0"/>
      <p:bldP spid="596" grpId="18" animBg="1" advAuto="0"/>
      <p:bldP spid="597" grpId="6" animBg="1" advAuto="0"/>
      <p:bldP spid="597" grpId="19" animBg="1" advAuto="0"/>
      <p:bldP spid="598" grpId="7" animBg="1" advAuto="0"/>
      <p:bldP spid="598" grpId="20" animBg="1" advAuto="0"/>
      <p:bldP spid="599" grpId="8" animBg="1" advAuto="0"/>
      <p:bldP spid="599" grpId="21" animBg="1" advAuto="0"/>
      <p:bldP spid="600" grpId="9" animBg="1" advAuto="0"/>
      <p:bldP spid="600" grpId="22" animBg="1" advAuto="0"/>
      <p:bldP spid="553" grpId="10" animBg="1" advAuto="0"/>
      <p:bldP spid="553" grpId="12" animBg="1" advAuto="0"/>
      <p:bldP spid="556" grpId="11" animBg="1" advAuto="0"/>
      <p:bldP spid="556" grpId="13" animBg="1" advAuto="0"/>
      <p:bldP spid="601" grpId="25" animBg="1" advAuto="0"/>
      <p:bldP spid="602" grpId="24" animBg="1" advAuto="0"/>
      <p:bldP spid="561" grpId="26" animBg="1" advAuto="0"/>
      <p:bldP spid="564" grpId="27" animBg="1" advAuto="0"/>
      <p:bldP spid="603" grpId="23" animBg="1" advAuto="0"/>
      <p:bldP spid="604" grpId="29" animBg="1" advAuto="0"/>
      <p:bldP spid="572" grpId="30" animBg="1" advAuto="0"/>
      <p:bldP spid="605" grpId="28" animBg="1" advAuto="0"/>
      <p:bldP spid="576" grpId="31" animBg="1" advAuto="0"/>
      <p:bldP spid="579" grpId="32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Title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Full iBGP Meshes</a:t>
            </a:r>
          </a:p>
        </p:txBody>
      </p:sp>
      <p:sp>
        <p:nvSpPr>
          <p:cNvPr id="608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609" name="Content Placeholder 8"/>
          <p:cNvSpPr txBox="1">
            <a:spLocks noGrp="1"/>
          </p:cNvSpPr>
          <p:nvPr>
            <p:ph type="body" sz="half" idx="1"/>
          </p:nvPr>
        </p:nvSpPr>
        <p:spPr>
          <a:xfrm>
            <a:off x="4582554" y="1600200"/>
            <a:ext cx="4473310" cy="5105400"/>
          </a:xfrm>
          <a:prstGeom prst="rect">
            <a:avLst/>
          </a:prstGeom>
        </p:spPr>
        <p:txBody>
          <a:bodyPr/>
          <a:lstStyle/>
          <a:p>
            <a:r>
              <a:t>Question: why do we need iBGP?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OSPF does not include BGP policy info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Prevents routing loops within the AS</a:t>
            </a:r>
          </a:p>
          <a:p>
            <a:r>
              <a:t>iBGP updates do not trigger announcements</a:t>
            </a:r>
          </a:p>
        </p:txBody>
      </p:sp>
      <p:grpSp>
        <p:nvGrpSpPr>
          <p:cNvPr id="612" name="Cloud 9"/>
          <p:cNvGrpSpPr/>
          <p:nvPr/>
        </p:nvGrpSpPr>
        <p:grpSpPr>
          <a:xfrm>
            <a:off x="233086" y="3150701"/>
            <a:ext cx="4112124" cy="3439441"/>
            <a:chOff x="0" y="0"/>
            <a:chExt cx="4112123" cy="3439440"/>
          </a:xfrm>
        </p:grpSpPr>
        <p:sp>
          <p:nvSpPr>
            <p:cNvPr id="610" name="Shape"/>
            <p:cNvSpPr/>
            <p:nvPr/>
          </p:nvSpPr>
          <p:spPr>
            <a:xfrm>
              <a:off x="0" y="-1"/>
              <a:ext cx="4112124" cy="3439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"/>
            <p:cNvSpPr/>
            <p:nvPr/>
          </p:nvSpPr>
          <p:spPr>
            <a:xfrm>
              <a:off x="208804" y="174892"/>
              <a:ext cx="3768080" cy="2920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61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98130" y="430994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0427" y="344588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565" y="485600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5543" y="619198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54687" y="5963994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9921" y="3140117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645" name="Straight Connector 44"/>
          <p:cNvSpPr/>
          <p:nvPr/>
        </p:nvSpPr>
        <p:spPr>
          <a:xfrm>
            <a:off x="1216370" y="3389492"/>
            <a:ext cx="939246" cy="182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46" name="Straight Connector 47"/>
          <p:cNvSpPr/>
          <p:nvPr/>
        </p:nvSpPr>
        <p:spPr>
          <a:xfrm>
            <a:off x="648582" y="3489891"/>
            <a:ext cx="1632389" cy="1393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21" name="Straight Connector 50"/>
          <p:cNvSpPr/>
          <p:nvPr/>
        </p:nvSpPr>
        <p:spPr>
          <a:xfrm flipV="1">
            <a:off x="1548101" y="3520511"/>
            <a:ext cx="924379" cy="2671479"/>
          </a:xfrm>
          <a:prstGeom prst="line">
            <a:avLst/>
          </a:prstGeom>
          <a:ln w="57150">
            <a:solidFill>
              <a:schemeClr val="accent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7" name="Straight Connector 53"/>
          <p:cNvSpPr/>
          <p:nvPr/>
        </p:nvSpPr>
        <p:spPr>
          <a:xfrm>
            <a:off x="2535517" y="3511350"/>
            <a:ext cx="874303" cy="245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48" name="Straight Connector 56"/>
          <p:cNvSpPr/>
          <p:nvPr/>
        </p:nvSpPr>
        <p:spPr>
          <a:xfrm>
            <a:off x="2678259" y="3485279"/>
            <a:ext cx="1133499" cy="8564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49" name="Straight Connector 60"/>
          <p:cNvSpPr/>
          <p:nvPr/>
        </p:nvSpPr>
        <p:spPr>
          <a:xfrm>
            <a:off x="516714" y="3814863"/>
            <a:ext cx="327701" cy="1050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0" name="Straight Connector 63"/>
          <p:cNvSpPr/>
          <p:nvPr/>
        </p:nvSpPr>
        <p:spPr>
          <a:xfrm>
            <a:off x="943783" y="3816704"/>
            <a:ext cx="559286" cy="2380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1" name="Straight Connector 66"/>
          <p:cNvSpPr/>
          <p:nvPr/>
        </p:nvSpPr>
        <p:spPr>
          <a:xfrm>
            <a:off x="1070879" y="3800265"/>
            <a:ext cx="2236332" cy="2187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2" name="Straight Connector 69"/>
          <p:cNvSpPr/>
          <p:nvPr/>
        </p:nvSpPr>
        <p:spPr>
          <a:xfrm>
            <a:off x="1213082" y="3720477"/>
            <a:ext cx="2497121" cy="6920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3" name="Straight Connector 74"/>
          <p:cNvSpPr/>
          <p:nvPr/>
        </p:nvSpPr>
        <p:spPr>
          <a:xfrm>
            <a:off x="601828" y="5217485"/>
            <a:ext cx="805827" cy="992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4" name="Straight Connector 77"/>
          <p:cNvSpPr/>
          <p:nvPr/>
        </p:nvSpPr>
        <p:spPr>
          <a:xfrm>
            <a:off x="762251" y="5154805"/>
            <a:ext cx="2415200" cy="8878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5" name="Straight Connector 82"/>
          <p:cNvSpPr/>
          <p:nvPr/>
        </p:nvSpPr>
        <p:spPr>
          <a:xfrm>
            <a:off x="776217" y="4546223"/>
            <a:ext cx="2928177" cy="4494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6" name="Straight Connector 85"/>
          <p:cNvSpPr/>
          <p:nvPr/>
        </p:nvSpPr>
        <p:spPr>
          <a:xfrm>
            <a:off x="1860946" y="6189126"/>
            <a:ext cx="1300489" cy="153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7" name="Straight Connector 88"/>
          <p:cNvSpPr/>
          <p:nvPr/>
        </p:nvSpPr>
        <p:spPr>
          <a:xfrm>
            <a:off x="1749617" y="4654600"/>
            <a:ext cx="2063200" cy="1570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8" name="Straight Connector 91"/>
          <p:cNvSpPr/>
          <p:nvPr/>
        </p:nvSpPr>
        <p:spPr>
          <a:xfrm>
            <a:off x="3533765" y="4678867"/>
            <a:ext cx="425363" cy="1294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59" name="Straight Connector 39"/>
          <p:cNvSpPr/>
          <p:nvPr/>
        </p:nvSpPr>
        <p:spPr>
          <a:xfrm>
            <a:off x="1216370" y="3389492"/>
            <a:ext cx="939246" cy="182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60" name="Straight Connector 97"/>
          <p:cNvSpPr/>
          <p:nvPr/>
        </p:nvSpPr>
        <p:spPr>
          <a:xfrm>
            <a:off x="648582" y="3489891"/>
            <a:ext cx="1632389" cy="1393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61" name="Straight Connector 100"/>
          <p:cNvSpPr/>
          <p:nvPr/>
        </p:nvSpPr>
        <p:spPr>
          <a:xfrm>
            <a:off x="1600094" y="3509128"/>
            <a:ext cx="815441" cy="2692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62" name="Straight Connector 103"/>
          <p:cNvSpPr/>
          <p:nvPr/>
        </p:nvSpPr>
        <p:spPr>
          <a:xfrm>
            <a:off x="2535517" y="3511350"/>
            <a:ext cx="874303" cy="245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663" name="Straight Connector 106"/>
          <p:cNvSpPr/>
          <p:nvPr/>
        </p:nvSpPr>
        <p:spPr>
          <a:xfrm>
            <a:off x="2678259" y="3485279"/>
            <a:ext cx="1133499" cy="8564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2"/>
            </a:solidFill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641" name="Right Arrow 109"/>
          <p:cNvGrpSpPr/>
          <p:nvPr/>
        </p:nvGrpSpPr>
        <p:grpSpPr>
          <a:xfrm>
            <a:off x="2010289" y="1720072"/>
            <a:ext cx="924768" cy="1327527"/>
            <a:chOff x="0" y="0"/>
            <a:chExt cx="924767" cy="1327526"/>
          </a:xfrm>
        </p:grpSpPr>
        <p:sp>
          <p:nvSpPr>
            <p:cNvPr id="639" name="Arrow"/>
            <p:cNvSpPr/>
            <p:nvPr/>
          </p:nvSpPr>
          <p:spPr>
            <a:xfrm rot="5400000">
              <a:off x="-201380" y="201379"/>
              <a:ext cx="1327527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eBGP"/>
            <p:cNvSpPr txBox="1"/>
            <p:nvPr/>
          </p:nvSpPr>
          <p:spPr>
            <a:xfrm rot="5400000">
              <a:off x="-85784" y="330997"/>
              <a:ext cx="109633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eBGP</a:t>
              </a:r>
            </a:p>
          </p:txBody>
        </p:sp>
      </p:grpSp>
      <p:grpSp>
        <p:nvGrpSpPr>
          <p:cNvPr id="644" name="Group 110"/>
          <p:cNvGrpSpPr/>
          <p:nvPr/>
        </p:nvGrpSpPr>
        <p:grpSpPr>
          <a:xfrm>
            <a:off x="80596" y="2544535"/>
            <a:ext cx="1527474" cy="839791"/>
            <a:chOff x="0" y="0"/>
            <a:chExt cx="1527473" cy="839790"/>
          </a:xfrm>
        </p:grpSpPr>
        <p:sp>
          <p:nvSpPr>
            <p:cNvPr id="642" name="Rectangular Callout 111"/>
            <p:cNvSpPr/>
            <p:nvPr/>
          </p:nvSpPr>
          <p:spPr>
            <a:xfrm flipH="1">
              <a:off x="0" y="0"/>
              <a:ext cx="1527474" cy="839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2270"/>
                  </a:lnTo>
                  <a:lnTo>
                    <a:pt x="9000" y="12270"/>
                  </a:lnTo>
                  <a:lnTo>
                    <a:pt x="875" y="21600"/>
                  </a:lnTo>
                  <a:lnTo>
                    <a:pt x="3600" y="12270"/>
                  </a:lnTo>
                  <a:lnTo>
                    <a:pt x="0" y="12270"/>
                  </a:lnTo>
                  <a:lnTo>
                    <a:pt x="0" y="7158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TextBox 112"/>
            <p:cNvSpPr txBox="1"/>
            <p:nvPr/>
          </p:nvSpPr>
          <p:spPr>
            <a:xfrm>
              <a:off x="0" y="0"/>
              <a:ext cx="1527474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iBGP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60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0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0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6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6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6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9" grpId="8" build="p" animBg="1" advAuto="0"/>
      <p:bldP spid="659" grpId="2" animBg="1" advAuto="0"/>
      <p:bldP spid="660" grpId="3" animBg="1" advAuto="0"/>
      <p:bldP spid="661" grpId="4" animBg="1" advAuto="0"/>
      <p:bldP spid="662" grpId="5" animBg="1" advAuto="0"/>
      <p:bldP spid="663" grpId="6" animBg="1" advAuto="0"/>
      <p:bldP spid="641" grpId="1" animBg="1" advAuto="0"/>
      <p:bldP spid="644" grpId="7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7" name="Cloud 77"/>
          <p:cNvGrpSpPr/>
          <p:nvPr/>
        </p:nvGrpSpPr>
        <p:grpSpPr>
          <a:xfrm>
            <a:off x="7151430" y="2396900"/>
            <a:ext cx="1920532" cy="1278672"/>
            <a:chOff x="0" y="0"/>
            <a:chExt cx="1920530" cy="1278671"/>
          </a:xfrm>
        </p:grpSpPr>
        <p:sp>
          <p:nvSpPr>
            <p:cNvPr id="665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70" name="Cloud 78"/>
          <p:cNvGrpSpPr/>
          <p:nvPr/>
        </p:nvGrpSpPr>
        <p:grpSpPr>
          <a:xfrm>
            <a:off x="2295963" y="3925125"/>
            <a:ext cx="1920532" cy="1278672"/>
            <a:chOff x="0" y="0"/>
            <a:chExt cx="1920530" cy="1278671"/>
          </a:xfrm>
        </p:grpSpPr>
        <p:sp>
          <p:nvSpPr>
            <p:cNvPr id="668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73" name="Cloud 79"/>
          <p:cNvGrpSpPr/>
          <p:nvPr/>
        </p:nvGrpSpPr>
        <p:grpSpPr>
          <a:xfrm>
            <a:off x="485225" y="5325266"/>
            <a:ext cx="1920532" cy="1278672"/>
            <a:chOff x="0" y="0"/>
            <a:chExt cx="1920530" cy="1278671"/>
          </a:xfrm>
        </p:grpSpPr>
        <p:sp>
          <p:nvSpPr>
            <p:cNvPr id="671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76" name="Cloud 80"/>
          <p:cNvGrpSpPr/>
          <p:nvPr/>
        </p:nvGrpSpPr>
        <p:grpSpPr>
          <a:xfrm>
            <a:off x="6870400" y="3897641"/>
            <a:ext cx="1920532" cy="1278673"/>
            <a:chOff x="0" y="0"/>
            <a:chExt cx="1920530" cy="1278671"/>
          </a:xfrm>
        </p:grpSpPr>
        <p:sp>
          <p:nvSpPr>
            <p:cNvPr id="674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79" name="Cloud 74"/>
          <p:cNvGrpSpPr/>
          <p:nvPr/>
        </p:nvGrpSpPr>
        <p:grpSpPr>
          <a:xfrm>
            <a:off x="4733936" y="3467142"/>
            <a:ext cx="1920532" cy="1278672"/>
            <a:chOff x="0" y="0"/>
            <a:chExt cx="1920530" cy="1278671"/>
          </a:xfrm>
        </p:grpSpPr>
        <p:sp>
          <p:nvSpPr>
            <p:cNvPr id="677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80" name="Rectangle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Path Vector Protocol</a:t>
            </a:r>
          </a:p>
        </p:txBody>
      </p:sp>
      <p:sp>
        <p:nvSpPr>
          <p:cNvPr id="681" name="Rectangle 4"/>
          <p:cNvSpPr txBox="1">
            <a:spLocks noGrp="1"/>
          </p:cNvSpPr>
          <p:nvPr>
            <p:ph type="body" sz="half" idx="1"/>
          </p:nvPr>
        </p:nvSpPr>
        <p:spPr>
          <a:xfrm>
            <a:off x="152400" y="1587914"/>
            <a:ext cx="8839200" cy="2224563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2400"/>
            </a:pPr>
            <a:r>
              <a:t>AS-path: sequence of ASs a route traverses</a:t>
            </a:r>
          </a:p>
          <a:p>
            <a:pPr marL="640080" lvl="1" indent="-274320">
              <a:spcBef>
                <a:spcPts val="600"/>
              </a:spcBef>
              <a:buClr>
                <a:schemeClr val="accent1"/>
              </a:buClr>
              <a:defRPr sz="2100"/>
            </a:pPr>
            <a:r>
              <a:t>Like distance vector, plus additional information</a:t>
            </a:r>
            <a:endParaRPr sz="2600"/>
          </a:p>
          <a:p>
            <a:pPr>
              <a:spcBef>
                <a:spcPts val="600"/>
              </a:spcBef>
              <a:defRPr sz="2400"/>
            </a:pPr>
            <a:r>
              <a:t>Used for loop detection and to apply policy</a:t>
            </a:r>
          </a:p>
          <a:p>
            <a:pPr>
              <a:spcBef>
                <a:spcPts val="600"/>
              </a:spcBef>
              <a:defRPr sz="2400"/>
            </a:pPr>
            <a:r>
              <a:t>Default choice: route with </a:t>
            </a:r>
            <a:r>
              <a:rPr>
                <a:solidFill>
                  <a:schemeClr val="accent2"/>
                </a:solidFill>
              </a:rPr>
              <a:t>fewest # of ASs</a:t>
            </a:r>
          </a:p>
        </p:txBody>
      </p:sp>
      <p:sp>
        <p:nvSpPr>
          <p:cNvPr id="682" name="Text Box 61"/>
          <p:cNvSpPr txBox="1"/>
          <p:nvPr/>
        </p:nvSpPr>
        <p:spPr>
          <a:xfrm>
            <a:off x="6946931" y="4456508"/>
            <a:ext cx="1641228" cy="372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110.10.0.0/16</a:t>
            </a:r>
          </a:p>
        </p:txBody>
      </p:sp>
      <p:sp>
        <p:nvSpPr>
          <p:cNvPr id="683" name="Text Box 62"/>
          <p:cNvSpPr txBox="1"/>
          <p:nvPr/>
        </p:nvSpPr>
        <p:spPr>
          <a:xfrm>
            <a:off x="995497" y="5743576"/>
            <a:ext cx="779216" cy="434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1</a:t>
            </a:r>
          </a:p>
        </p:txBody>
      </p:sp>
      <p:sp>
        <p:nvSpPr>
          <p:cNvPr id="684" name="Text Box 63"/>
          <p:cNvSpPr txBox="1"/>
          <p:nvPr/>
        </p:nvSpPr>
        <p:spPr>
          <a:xfrm>
            <a:off x="2773184" y="4291129"/>
            <a:ext cx="779216" cy="43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2</a:t>
            </a:r>
          </a:p>
        </p:txBody>
      </p:sp>
      <p:sp>
        <p:nvSpPr>
          <p:cNvPr id="685" name="Text Box 60"/>
          <p:cNvSpPr txBox="1"/>
          <p:nvPr/>
        </p:nvSpPr>
        <p:spPr>
          <a:xfrm>
            <a:off x="4774565" y="4001873"/>
            <a:ext cx="1655243" cy="372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130.10.0.0/16</a:t>
            </a:r>
          </a:p>
        </p:txBody>
      </p:sp>
      <p:sp>
        <p:nvSpPr>
          <p:cNvPr id="686" name="Text Box 64"/>
          <p:cNvSpPr txBox="1"/>
          <p:nvPr/>
        </p:nvSpPr>
        <p:spPr>
          <a:xfrm>
            <a:off x="5215392" y="3595211"/>
            <a:ext cx="779215" cy="43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3</a:t>
            </a:r>
          </a:p>
        </p:txBody>
      </p:sp>
      <p:sp>
        <p:nvSpPr>
          <p:cNvPr id="687" name="Text Box 59"/>
          <p:cNvSpPr txBox="1"/>
          <p:nvPr/>
        </p:nvSpPr>
        <p:spPr>
          <a:xfrm>
            <a:off x="7220877" y="2905174"/>
            <a:ext cx="1655242" cy="372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120.10.0.0/16</a:t>
            </a:r>
          </a:p>
        </p:txBody>
      </p:sp>
      <p:sp>
        <p:nvSpPr>
          <p:cNvPr id="688" name="Text Box 65"/>
          <p:cNvSpPr txBox="1"/>
          <p:nvPr/>
        </p:nvSpPr>
        <p:spPr>
          <a:xfrm>
            <a:off x="7661702" y="2498351"/>
            <a:ext cx="779216" cy="43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4</a:t>
            </a:r>
          </a:p>
        </p:txBody>
      </p:sp>
      <p:sp>
        <p:nvSpPr>
          <p:cNvPr id="689" name="Text Box 66"/>
          <p:cNvSpPr txBox="1"/>
          <p:nvPr/>
        </p:nvSpPr>
        <p:spPr>
          <a:xfrm>
            <a:off x="7380672" y="4045348"/>
            <a:ext cx="779216" cy="434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4450" tIns="44450" rIns="44450" bIns="44450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 5</a:t>
            </a:r>
          </a:p>
        </p:txBody>
      </p:sp>
      <p:sp>
        <p:nvSpPr>
          <p:cNvPr id="69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698" name="Straight Connector 81"/>
          <p:cNvSpPr/>
          <p:nvPr/>
        </p:nvSpPr>
        <p:spPr>
          <a:xfrm>
            <a:off x="2164311" y="5056689"/>
            <a:ext cx="455342" cy="3520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99" name="Straight Connector 82"/>
          <p:cNvSpPr/>
          <p:nvPr/>
        </p:nvSpPr>
        <p:spPr>
          <a:xfrm>
            <a:off x="4176476" y="4278399"/>
            <a:ext cx="602540" cy="113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00" name="Straight Connector 85"/>
          <p:cNvSpPr/>
          <p:nvPr/>
        </p:nvSpPr>
        <p:spPr>
          <a:xfrm>
            <a:off x="6581743" y="3412741"/>
            <a:ext cx="679491" cy="300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grpSp>
        <p:nvGrpSpPr>
          <p:cNvPr id="696" name="Group 91"/>
          <p:cNvGrpSpPr/>
          <p:nvPr/>
        </p:nvGrpSpPr>
        <p:grpSpPr>
          <a:xfrm>
            <a:off x="2140147" y="5321960"/>
            <a:ext cx="6761481" cy="1409083"/>
            <a:chOff x="0" y="0"/>
            <a:chExt cx="6761480" cy="1409082"/>
          </a:xfrm>
        </p:grpSpPr>
        <p:sp>
          <p:nvSpPr>
            <p:cNvPr id="694" name="Rectangular Callout 92"/>
            <p:cNvSpPr/>
            <p:nvPr/>
          </p:nvSpPr>
          <p:spPr>
            <a:xfrm flipH="1">
              <a:off x="0" y="0"/>
              <a:ext cx="6761481" cy="14090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9405" y="0"/>
                  </a:lnTo>
                  <a:lnTo>
                    <a:pt x="19405" y="12600"/>
                  </a:lnTo>
                  <a:lnTo>
                    <a:pt x="21600" y="11209"/>
                  </a:lnTo>
                  <a:lnTo>
                    <a:pt x="19405" y="18000"/>
                  </a:lnTo>
                  <a:lnTo>
                    <a:pt x="19405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TextBox 93"/>
            <p:cNvSpPr txBox="1"/>
            <p:nvPr/>
          </p:nvSpPr>
          <p:spPr>
            <a:xfrm>
              <a:off x="687073" y="0"/>
              <a:ext cx="6074406" cy="1141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500">
                  <a:solidFill>
                    <a:srgbClr val="FFFFFF"/>
                  </a:solidFill>
                </a:defRPr>
              </a:pPr>
              <a:r>
                <a:t>120.10.0.0/16: AS 2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3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4</a:t>
              </a:r>
            </a:p>
            <a:p>
              <a:pPr>
                <a:defRPr sz="2500">
                  <a:solidFill>
                    <a:srgbClr val="FFFFFF"/>
                  </a:solidFill>
                </a:defRPr>
              </a:pPr>
              <a:r>
                <a:t>130.10.0.0/16: AS 2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3</a:t>
              </a:r>
            </a:p>
            <a:p>
              <a:pPr>
                <a:defRPr sz="2500">
                  <a:solidFill>
                    <a:srgbClr val="FFFFFF"/>
                  </a:solidFill>
                </a:defRPr>
              </a:pPr>
              <a:r>
                <a:t>110.10.0.0/16: AS 2 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AS 5</a:t>
              </a:r>
            </a:p>
          </p:txBody>
        </p:sp>
      </p:grpSp>
      <p:sp>
        <p:nvSpPr>
          <p:cNvPr id="697" name="Freeform 64"/>
          <p:cNvSpPr/>
          <p:nvPr/>
        </p:nvSpPr>
        <p:spPr>
          <a:xfrm>
            <a:off x="4241493" y="4538948"/>
            <a:ext cx="2677100" cy="5514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064" extrusionOk="0">
                <a:moveTo>
                  <a:pt x="0" y="0"/>
                </a:moveTo>
                <a:cubicBezTo>
                  <a:pt x="2244" y="10239"/>
                  <a:pt x="4489" y="20478"/>
                  <a:pt x="8089" y="21039"/>
                </a:cubicBezTo>
                <a:cubicBezTo>
                  <a:pt x="11689" y="21600"/>
                  <a:pt x="16644" y="12483"/>
                  <a:pt x="21600" y="3366"/>
                </a:cubicBezTo>
              </a:path>
            </a:pathLst>
          </a:custGeom>
          <a:ln w="57150">
            <a:solidFill>
              <a:schemeClr val="accent3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Operations (Simplified)</a:t>
            </a:r>
          </a:p>
        </p:txBody>
      </p:sp>
      <p:sp>
        <p:nvSpPr>
          <p:cNvPr id="703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15</a:t>
            </a:fld>
            <a:endParaRPr/>
          </a:p>
        </p:txBody>
      </p:sp>
      <p:grpSp>
        <p:nvGrpSpPr>
          <p:cNvPr id="706" name="Rounded Rectangle 7"/>
          <p:cNvGrpSpPr/>
          <p:nvPr/>
        </p:nvGrpSpPr>
        <p:grpSpPr>
          <a:xfrm>
            <a:off x="555595" y="1716912"/>
            <a:ext cx="2303363" cy="1207626"/>
            <a:chOff x="0" y="0"/>
            <a:chExt cx="2303361" cy="1207625"/>
          </a:xfrm>
        </p:grpSpPr>
        <p:sp>
          <p:nvSpPr>
            <p:cNvPr id="704" name="Rounded Rectangle"/>
            <p:cNvSpPr/>
            <p:nvPr/>
          </p:nvSpPr>
          <p:spPr>
            <a:xfrm>
              <a:off x="0" y="0"/>
              <a:ext cx="2303362" cy="120762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Establish session on TCP port 179"/>
            <p:cNvSpPr txBox="1"/>
            <p:nvPr/>
          </p:nvSpPr>
          <p:spPr>
            <a:xfrm>
              <a:off x="58951" y="215192"/>
              <a:ext cx="2185460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Establish session on TCP port 179</a:t>
              </a:r>
            </a:p>
          </p:txBody>
        </p:sp>
      </p:grpSp>
      <p:grpSp>
        <p:nvGrpSpPr>
          <p:cNvPr id="709" name="Rounded Rectangle 8"/>
          <p:cNvGrpSpPr/>
          <p:nvPr/>
        </p:nvGrpSpPr>
        <p:grpSpPr>
          <a:xfrm>
            <a:off x="555595" y="3524491"/>
            <a:ext cx="2303363" cy="1207626"/>
            <a:chOff x="0" y="0"/>
            <a:chExt cx="2303361" cy="1207625"/>
          </a:xfrm>
        </p:grpSpPr>
        <p:sp>
          <p:nvSpPr>
            <p:cNvPr id="707" name="Rounded Rectangle"/>
            <p:cNvSpPr/>
            <p:nvPr/>
          </p:nvSpPr>
          <p:spPr>
            <a:xfrm>
              <a:off x="0" y="0"/>
              <a:ext cx="2303362" cy="120762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Exchange active routes"/>
            <p:cNvSpPr txBox="1"/>
            <p:nvPr/>
          </p:nvSpPr>
          <p:spPr>
            <a:xfrm>
              <a:off x="58951" y="215192"/>
              <a:ext cx="2185460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Exchange active routes</a:t>
              </a:r>
            </a:p>
          </p:txBody>
        </p:sp>
      </p:grpSp>
      <p:grpSp>
        <p:nvGrpSpPr>
          <p:cNvPr id="712" name="Rounded Rectangle 9"/>
          <p:cNvGrpSpPr/>
          <p:nvPr/>
        </p:nvGrpSpPr>
        <p:grpSpPr>
          <a:xfrm>
            <a:off x="555595" y="5366797"/>
            <a:ext cx="2303363" cy="1207627"/>
            <a:chOff x="0" y="0"/>
            <a:chExt cx="2303361" cy="1207625"/>
          </a:xfrm>
        </p:grpSpPr>
        <p:sp>
          <p:nvSpPr>
            <p:cNvPr id="710" name="Rounded Rectangle"/>
            <p:cNvSpPr/>
            <p:nvPr/>
          </p:nvSpPr>
          <p:spPr>
            <a:xfrm>
              <a:off x="0" y="0"/>
              <a:ext cx="2303362" cy="120762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Exchange incremental updates"/>
            <p:cNvSpPr txBox="1"/>
            <p:nvPr/>
          </p:nvSpPr>
          <p:spPr>
            <a:xfrm>
              <a:off x="58951" y="43742"/>
              <a:ext cx="2185460" cy="1120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Exchange incremental updates</a:t>
              </a:r>
            </a:p>
          </p:txBody>
        </p:sp>
      </p:grpSp>
      <p:sp>
        <p:nvSpPr>
          <p:cNvPr id="713" name="Right Arrow 10"/>
          <p:cNvSpPr/>
          <p:nvPr/>
        </p:nvSpPr>
        <p:spPr>
          <a:xfrm rot="5400000">
            <a:off x="1409229" y="2798179"/>
            <a:ext cx="596094" cy="76393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EF5FA"/>
          </a:solidFill>
          <a:ln w="19050">
            <a:solidFill>
              <a:srgbClr val="062329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4" name="Right Arrow 11"/>
          <p:cNvSpPr/>
          <p:nvPr/>
        </p:nvSpPr>
        <p:spPr>
          <a:xfrm rot="5400000">
            <a:off x="1390900" y="4622158"/>
            <a:ext cx="632751" cy="76393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EF5FA"/>
          </a:solidFill>
          <a:ln w="19050">
            <a:solidFill>
              <a:srgbClr val="062329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5" name="U-Turn Arrow 12"/>
          <p:cNvSpPr/>
          <p:nvPr/>
        </p:nvSpPr>
        <p:spPr>
          <a:xfrm rot="5400000" flipH="1">
            <a:off x="2611057" y="5574179"/>
            <a:ext cx="1207624" cy="1093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9450"/>
                </a:lnTo>
                <a:cubicBezTo>
                  <a:pt x="0" y="4231"/>
                  <a:pt x="3832" y="0"/>
                  <a:pt x="8559" y="0"/>
                </a:cubicBezTo>
                <a:lnTo>
                  <a:pt x="10595" y="0"/>
                </a:lnTo>
                <a:cubicBezTo>
                  <a:pt x="15322" y="0"/>
                  <a:pt x="19154" y="4231"/>
                  <a:pt x="19154" y="9450"/>
                </a:cubicBezTo>
                <a:lnTo>
                  <a:pt x="19154" y="11629"/>
                </a:lnTo>
                <a:lnTo>
                  <a:pt x="21600" y="11629"/>
                </a:lnTo>
                <a:lnTo>
                  <a:pt x="16709" y="17029"/>
                </a:lnTo>
                <a:lnTo>
                  <a:pt x="11818" y="11629"/>
                </a:lnTo>
                <a:lnTo>
                  <a:pt x="14263" y="11629"/>
                </a:lnTo>
                <a:lnTo>
                  <a:pt x="14263" y="9450"/>
                </a:lnTo>
                <a:cubicBezTo>
                  <a:pt x="14263" y="7213"/>
                  <a:pt x="12621" y="5400"/>
                  <a:pt x="10595" y="5400"/>
                </a:cubicBezTo>
                <a:lnTo>
                  <a:pt x="8559" y="5400"/>
                </a:lnTo>
                <a:cubicBezTo>
                  <a:pt x="6533" y="5400"/>
                  <a:pt x="4891" y="7213"/>
                  <a:pt x="4891" y="9450"/>
                </a:cubicBezTo>
                <a:lnTo>
                  <a:pt x="4891" y="21600"/>
                </a:lnTo>
                <a:close/>
              </a:path>
            </a:pathLst>
          </a:custGeom>
          <a:solidFill>
            <a:srgbClr val="DEF5FA"/>
          </a:solidFill>
          <a:ln w="19050">
            <a:solidFill>
              <a:srgbClr val="062329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grpSp>
        <p:nvGrpSpPr>
          <p:cNvPr id="719" name="Cloud 47"/>
          <p:cNvGrpSpPr/>
          <p:nvPr/>
        </p:nvGrpSpPr>
        <p:grpSpPr>
          <a:xfrm>
            <a:off x="3753229" y="2052657"/>
            <a:ext cx="2766158" cy="1990133"/>
            <a:chOff x="0" y="0"/>
            <a:chExt cx="2766157" cy="1990132"/>
          </a:xfrm>
        </p:grpSpPr>
        <p:sp>
          <p:nvSpPr>
            <p:cNvPr id="716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AS-1"/>
            <p:cNvSpPr txBox="1"/>
            <p:nvPr/>
          </p:nvSpPr>
          <p:spPr>
            <a:xfrm>
              <a:off x="383080" y="723527"/>
              <a:ext cx="180457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AS-1</a:t>
              </a:r>
            </a:p>
          </p:txBody>
        </p:sp>
      </p:grpSp>
      <p:grpSp>
        <p:nvGrpSpPr>
          <p:cNvPr id="722" name="Cloud 48"/>
          <p:cNvGrpSpPr/>
          <p:nvPr/>
        </p:nvGrpSpPr>
        <p:grpSpPr>
          <a:xfrm>
            <a:off x="6077010" y="4616481"/>
            <a:ext cx="2766159" cy="1990133"/>
            <a:chOff x="0" y="0"/>
            <a:chExt cx="2766157" cy="1990132"/>
          </a:xfrm>
        </p:grpSpPr>
        <p:sp>
          <p:nvSpPr>
            <p:cNvPr id="720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92D050"/>
            </a:solidFill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754" name="Straight Connector 53"/>
          <p:cNvSpPr/>
          <p:nvPr/>
        </p:nvSpPr>
        <p:spPr>
          <a:xfrm>
            <a:off x="5947669" y="3889002"/>
            <a:ext cx="648140" cy="8848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55" name="Straight Connector 54"/>
          <p:cNvSpPr/>
          <p:nvPr/>
        </p:nvSpPr>
        <p:spPr>
          <a:xfrm>
            <a:off x="5901557" y="2652723"/>
            <a:ext cx="142113" cy="314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25" name="Straight Connector 55"/>
          <p:cNvSpPr/>
          <p:nvPr/>
        </p:nvSpPr>
        <p:spPr>
          <a:xfrm flipV="1">
            <a:off x="5136817" y="2516118"/>
            <a:ext cx="361306" cy="2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56" name="Straight Connector 56"/>
          <p:cNvSpPr/>
          <p:nvPr/>
        </p:nvSpPr>
        <p:spPr>
          <a:xfrm>
            <a:off x="4816334" y="2638892"/>
            <a:ext cx="838298" cy="867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57" name="Straight Connector 57"/>
          <p:cNvSpPr/>
          <p:nvPr/>
        </p:nvSpPr>
        <p:spPr>
          <a:xfrm>
            <a:off x="5915010" y="3328829"/>
            <a:ext cx="112738" cy="2068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58" name="Straight Connector 58"/>
          <p:cNvSpPr/>
          <p:nvPr/>
        </p:nvSpPr>
        <p:spPr>
          <a:xfrm>
            <a:off x="4967701" y="3685115"/>
            <a:ext cx="539221" cy="17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59" name="Straight Connector 59"/>
          <p:cNvSpPr/>
          <p:nvPr/>
        </p:nvSpPr>
        <p:spPr>
          <a:xfrm>
            <a:off x="4378262" y="2665290"/>
            <a:ext cx="211210" cy="143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60" name="Straight Connector 60"/>
          <p:cNvSpPr/>
          <p:nvPr/>
        </p:nvSpPr>
        <p:spPr>
          <a:xfrm>
            <a:off x="4281035" y="3136250"/>
            <a:ext cx="252349" cy="364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61" name="Straight Connector 61"/>
          <p:cNvSpPr/>
          <p:nvPr/>
        </p:nvSpPr>
        <p:spPr>
          <a:xfrm>
            <a:off x="6488352" y="5126838"/>
            <a:ext cx="143923" cy="28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62" name="Straight Connector 62"/>
          <p:cNvSpPr/>
          <p:nvPr/>
        </p:nvSpPr>
        <p:spPr>
          <a:xfrm>
            <a:off x="7036487" y="4946541"/>
            <a:ext cx="391657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21600" y="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33" name="Straight Connector 63"/>
          <p:cNvSpPr/>
          <p:nvPr/>
        </p:nvSpPr>
        <p:spPr>
          <a:xfrm>
            <a:off x="8064900" y="4965663"/>
            <a:ext cx="549753" cy="135083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63" name="Straight Connector 64"/>
          <p:cNvSpPr/>
          <p:nvPr/>
        </p:nvSpPr>
        <p:spPr>
          <a:xfrm>
            <a:off x="6538818" y="5766168"/>
            <a:ext cx="176172" cy="22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64" name="Straight Connector 65"/>
          <p:cNvSpPr/>
          <p:nvPr/>
        </p:nvSpPr>
        <p:spPr>
          <a:xfrm>
            <a:off x="7165643" y="6157133"/>
            <a:ext cx="335974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36" name="Straight Connector 66"/>
          <p:cNvSpPr/>
          <p:nvPr/>
        </p:nvSpPr>
        <p:spPr>
          <a:xfrm flipH="1">
            <a:off x="8138371" y="5481140"/>
            <a:ext cx="476282" cy="678131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65" name="Straight Connector 67"/>
          <p:cNvSpPr/>
          <p:nvPr/>
        </p:nvSpPr>
        <p:spPr>
          <a:xfrm>
            <a:off x="6875886" y="5116872"/>
            <a:ext cx="786638" cy="872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738" name="TextBox 68"/>
          <p:cNvSpPr txBox="1"/>
          <p:nvPr/>
        </p:nvSpPr>
        <p:spPr>
          <a:xfrm>
            <a:off x="7378745" y="5195218"/>
            <a:ext cx="710318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AS-2</a:t>
            </a:r>
          </a:p>
        </p:txBody>
      </p:sp>
      <p:pic>
        <p:nvPicPr>
          <p:cNvPr id="73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98122" y="352466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79352" y="540424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31067" y="5969072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93257" y="5969072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19785" y="475848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33351" y="3486868"/>
            <a:ext cx="645115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37609" y="277042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91702" y="232592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98122" y="228115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8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05496" y="2960622"/>
            <a:ext cx="645116" cy="380395"/>
          </a:xfrm>
          <a:prstGeom prst="rect">
            <a:avLst/>
          </a:prstGeom>
          <a:ln w="12700">
            <a:miter lim="400000"/>
          </a:ln>
        </p:spPr>
      </p:pic>
      <p:pic>
        <p:nvPicPr>
          <p:cNvPr id="74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1911" y="475848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75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38489" y="5138875"/>
            <a:ext cx="645116" cy="3803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53" name="Right Arrow 82"/>
          <p:cNvGrpSpPr/>
          <p:nvPr/>
        </p:nvGrpSpPr>
        <p:grpSpPr>
          <a:xfrm>
            <a:off x="4161169" y="3987440"/>
            <a:ext cx="2311135" cy="2415683"/>
            <a:chOff x="0" y="0"/>
            <a:chExt cx="2311134" cy="2415682"/>
          </a:xfrm>
        </p:grpSpPr>
        <p:sp>
          <p:nvSpPr>
            <p:cNvPr id="751" name="Arrow"/>
            <p:cNvSpPr/>
            <p:nvPr/>
          </p:nvSpPr>
          <p:spPr>
            <a:xfrm rot="18730153">
              <a:off x="-55274" y="745457"/>
              <a:ext cx="2421682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BGP Session"/>
            <p:cNvSpPr txBox="1"/>
            <p:nvPr/>
          </p:nvSpPr>
          <p:spPr>
            <a:xfrm rot="18730153">
              <a:off x="-17280" y="1076347"/>
              <a:ext cx="219049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BGP Session</a:t>
              </a:r>
            </a:p>
          </p:txBody>
        </p:sp>
      </p:grp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Four Types of BGP Messages</a:t>
            </a:r>
          </a:p>
        </p:txBody>
      </p:sp>
      <p:sp>
        <p:nvSpPr>
          <p:cNvPr id="768" name="Rectangle 3"/>
          <p:cNvSpPr txBox="1">
            <a:spLocks noGrp="1"/>
          </p:cNvSpPr>
          <p:nvPr>
            <p:ph type="body" sz="half" idx="1"/>
          </p:nvPr>
        </p:nvSpPr>
        <p:spPr>
          <a:xfrm>
            <a:off x="152400" y="1600200"/>
            <a:ext cx="8839200" cy="2718412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1"/>
                </a:solidFill>
              </a:defRPr>
            </a:pPr>
            <a:r>
              <a:t>Open</a:t>
            </a:r>
            <a:r>
              <a:rPr>
                <a:solidFill>
                  <a:srgbClr val="000000"/>
                </a:solidFill>
              </a:rPr>
              <a:t>: Establish a peering session. </a:t>
            </a:r>
          </a:p>
          <a:p>
            <a:pPr>
              <a:defRPr>
                <a:solidFill>
                  <a:schemeClr val="accent1"/>
                </a:solidFill>
              </a:defRPr>
            </a:pPr>
            <a:r>
              <a:t>Keep Alive</a:t>
            </a:r>
            <a:r>
              <a:rPr>
                <a:solidFill>
                  <a:srgbClr val="000000"/>
                </a:solidFill>
              </a:rPr>
              <a:t>: Handshake at regular intervals. </a:t>
            </a:r>
          </a:p>
          <a:p>
            <a:pPr>
              <a:defRPr>
                <a:solidFill>
                  <a:schemeClr val="accent1"/>
                </a:solidFill>
              </a:defRPr>
            </a:pPr>
            <a:r>
              <a:t>Notification</a:t>
            </a:r>
            <a:r>
              <a:rPr>
                <a:solidFill>
                  <a:srgbClr val="000000"/>
                </a:solidFill>
              </a:rPr>
              <a:t>: Shuts down a peering session. </a:t>
            </a:r>
          </a:p>
          <a:p>
            <a:pPr>
              <a:defRPr>
                <a:solidFill>
                  <a:schemeClr val="accent1"/>
                </a:solidFill>
              </a:defRPr>
            </a:pPr>
            <a:r>
              <a:t>Update</a:t>
            </a:r>
            <a:r>
              <a:rPr>
                <a:solidFill>
                  <a:srgbClr val="000000"/>
                </a:solidFill>
              </a:rPr>
              <a:t>: Announce new routes or withdraw previously announced routes.  </a:t>
            </a:r>
          </a:p>
        </p:txBody>
      </p:sp>
      <p:sp>
        <p:nvSpPr>
          <p:cNvPr id="769" name="Rectangle 4"/>
          <p:cNvSpPr/>
          <p:nvPr/>
        </p:nvSpPr>
        <p:spPr>
          <a:xfrm>
            <a:off x="254974" y="4522432"/>
            <a:ext cx="8646440" cy="523877"/>
          </a:xfrm>
          <a:prstGeom prst="rect">
            <a:avLst/>
          </a:prstGeom>
          <a:solidFill>
            <a:srgbClr val="10576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6037" tIns="46037" rIns="46037" bIns="46037">
            <a:spAutoFit/>
          </a:bodyPr>
          <a:lstStyle/>
          <a:p>
            <a:pPr algn="ctr">
              <a:defRPr sz="3200">
                <a:solidFill>
                  <a:srgbClr val="FFFFFF"/>
                </a:solidFill>
              </a:defRPr>
            </a:pPr>
            <a:r>
              <a:t>announcement = IP prefix + </a:t>
            </a:r>
            <a:r>
              <a:rPr u="sng"/>
              <a:t>attributes values</a:t>
            </a:r>
          </a:p>
        </p:txBody>
      </p:sp>
      <p:sp>
        <p:nvSpPr>
          <p:cNvPr id="77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9" grpId="1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Attributes</a:t>
            </a:r>
          </a:p>
        </p:txBody>
      </p:sp>
      <p:sp>
        <p:nvSpPr>
          <p:cNvPr id="773" name="Rectangle 3"/>
          <p:cNvSpPr txBox="1">
            <a:spLocks noGrp="1"/>
          </p:cNvSpPr>
          <p:nvPr>
            <p:ph type="body" idx="1"/>
          </p:nvPr>
        </p:nvSpPr>
        <p:spPr>
          <a:xfrm>
            <a:off x="152400" y="1600200"/>
            <a:ext cx="8991600" cy="5105400"/>
          </a:xfrm>
          <a:prstGeom prst="rect">
            <a:avLst/>
          </a:prstGeom>
        </p:spPr>
        <p:txBody>
          <a:bodyPr/>
          <a:lstStyle/>
          <a:p>
            <a:r>
              <a:t>Attributes used to select “best” path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LocalPref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Local preference policy to choose most preferred route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Overrides default fewest AS behavior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Multi-exit Discriminator (MED)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Specifies path for external traffic destined for an internal network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Chooses peering point for your network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Import Rules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What route advertisements do I accept?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Export Rules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Which routes do I forward to whom?</a:t>
            </a:r>
          </a:p>
        </p:txBody>
      </p:sp>
      <p:sp>
        <p:nvSpPr>
          <p:cNvPr id="77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17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7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3" grpId="1" build="p" bldLvl="5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Rectangle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Route Selection Summary</a:t>
            </a:r>
          </a:p>
        </p:txBody>
      </p:sp>
      <p:sp>
        <p:nvSpPr>
          <p:cNvPr id="77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8717392" y="376555"/>
            <a:ext cx="346805" cy="3327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>
            <a:lvl1pPr>
              <a:lnSpc>
                <a:spcPct val="90000"/>
              </a:lnSpc>
            </a:lvl1pPr>
          </a:lstStyle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778" name="Rectangle 2"/>
          <p:cNvSpPr/>
          <p:nvPr/>
        </p:nvSpPr>
        <p:spPr>
          <a:xfrm>
            <a:off x="793211" y="5128104"/>
            <a:ext cx="8152485" cy="914401"/>
          </a:xfrm>
          <a:prstGeom prst="rect">
            <a:avLst/>
          </a:prstGeom>
          <a:solidFill>
            <a:srgbClr val="F2A4A7"/>
          </a:solidFill>
          <a:ln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779" name="Rectangle 3"/>
          <p:cNvSpPr/>
          <p:nvPr/>
        </p:nvSpPr>
        <p:spPr>
          <a:xfrm>
            <a:off x="793213" y="2384904"/>
            <a:ext cx="8152484" cy="914401"/>
          </a:xfrm>
          <a:prstGeom prst="rect">
            <a:avLst/>
          </a:prstGeom>
          <a:solidFill>
            <a:srgbClr val="78D6EA"/>
          </a:solidFill>
          <a:ln>
            <a:solidFill>
              <a:srgbClr val="1FAECD"/>
            </a:solidFill>
            <a:miter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780" name="Rectangle 4"/>
          <p:cNvSpPr/>
          <p:nvPr/>
        </p:nvSpPr>
        <p:spPr>
          <a:xfrm>
            <a:off x="793213" y="3375504"/>
            <a:ext cx="8152484" cy="1663431"/>
          </a:xfrm>
          <a:prstGeom prst="rect">
            <a:avLst/>
          </a:prstGeom>
          <a:solidFill>
            <a:srgbClr val="F7C1A4"/>
          </a:solidFill>
          <a:ln>
            <a:solidFill>
              <a:schemeClr val="accent3"/>
            </a:solidFill>
            <a:miter/>
          </a:ln>
        </p:spPr>
        <p:txBody>
          <a:bodyPr lIns="45719" rIns="45719" anchor="ctr"/>
          <a:lstStyle/>
          <a:p>
            <a:pPr>
              <a:defRPr sz="2400"/>
            </a:pPr>
            <a:endParaRPr/>
          </a:p>
        </p:txBody>
      </p:sp>
      <p:sp>
        <p:nvSpPr>
          <p:cNvPr id="781" name="Text Box 6"/>
          <p:cNvSpPr txBox="1"/>
          <p:nvPr/>
        </p:nvSpPr>
        <p:spPr>
          <a:xfrm>
            <a:off x="898787" y="2656652"/>
            <a:ext cx="3204231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/>
            </a:lvl1pPr>
          </a:lstStyle>
          <a:p>
            <a:r>
              <a:t>Highest Local Preference</a:t>
            </a:r>
          </a:p>
        </p:txBody>
      </p:sp>
      <p:sp>
        <p:nvSpPr>
          <p:cNvPr id="782" name="Text Box 7"/>
          <p:cNvSpPr txBox="1"/>
          <p:nvPr/>
        </p:nvSpPr>
        <p:spPr>
          <a:xfrm>
            <a:off x="898787" y="3517805"/>
            <a:ext cx="2189372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/>
            </a:lvl1pPr>
          </a:lstStyle>
          <a:p>
            <a:r>
              <a:t>Shortest AS Path</a:t>
            </a:r>
          </a:p>
        </p:txBody>
      </p:sp>
      <p:sp>
        <p:nvSpPr>
          <p:cNvPr id="783" name="Text Box 8"/>
          <p:cNvSpPr txBox="1"/>
          <p:nvPr/>
        </p:nvSpPr>
        <p:spPr>
          <a:xfrm>
            <a:off x="898787" y="3975005"/>
            <a:ext cx="1648531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/>
            </a:lvl1pPr>
          </a:lstStyle>
          <a:p>
            <a:r>
              <a:t>Lowest MED</a:t>
            </a:r>
          </a:p>
        </p:txBody>
      </p:sp>
      <p:sp>
        <p:nvSpPr>
          <p:cNvPr id="784" name="Text Box 10"/>
          <p:cNvSpPr txBox="1"/>
          <p:nvPr/>
        </p:nvSpPr>
        <p:spPr>
          <a:xfrm>
            <a:off x="898787" y="4436671"/>
            <a:ext cx="495117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 b="1"/>
            </a:lvl1pPr>
          </a:lstStyle>
          <a:p>
            <a:r>
              <a:t>Lowest IGP Cost to BGP Egress</a:t>
            </a:r>
          </a:p>
        </p:txBody>
      </p:sp>
      <p:sp>
        <p:nvSpPr>
          <p:cNvPr id="785" name="Text Box 11"/>
          <p:cNvSpPr txBox="1"/>
          <p:nvPr/>
        </p:nvSpPr>
        <p:spPr>
          <a:xfrm>
            <a:off x="898786" y="5356704"/>
            <a:ext cx="2231044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/>
            </a:lvl1pPr>
          </a:lstStyle>
          <a:p>
            <a:r>
              <a:t>Lowest Router ID</a:t>
            </a:r>
          </a:p>
        </p:txBody>
      </p:sp>
      <p:sp>
        <p:nvSpPr>
          <p:cNvPr id="786" name="Text Box 12"/>
          <p:cNvSpPr txBox="1"/>
          <p:nvPr/>
        </p:nvSpPr>
        <p:spPr>
          <a:xfrm>
            <a:off x="5638800" y="4059070"/>
            <a:ext cx="256709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</a:defRPr>
            </a:lvl1pPr>
          </a:lstStyle>
          <a:p>
            <a:r>
              <a:t>Traffic engineering </a:t>
            </a:r>
          </a:p>
        </p:txBody>
      </p:sp>
      <p:sp>
        <p:nvSpPr>
          <p:cNvPr id="787" name="Text Box 13"/>
          <p:cNvSpPr txBox="1"/>
          <p:nvPr/>
        </p:nvSpPr>
        <p:spPr>
          <a:xfrm>
            <a:off x="5562600" y="2656652"/>
            <a:ext cx="2750156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</a:defRPr>
            </a:lvl1pPr>
          </a:lstStyle>
          <a:p>
            <a:r>
              <a:t>Enforce relationships</a:t>
            </a:r>
          </a:p>
        </p:txBody>
      </p:sp>
      <p:sp>
        <p:nvSpPr>
          <p:cNvPr id="788" name="Text Box 14"/>
          <p:cNvSpPr txBox="1"/>
          <p:nvPr/>
        </p:nvSpPr>
        <p:spPr>
          <a:xfrm>
            <a:off x="5944241" y="5214401"/>
            <a:ext cx="2577813" cy="77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2400" b="1">
                <a:solidFill>
                  <a:srgbClr val="FFFFFF"/>
                </a:solidFill>
              </a:defRPr>
            </a:pPr>
            <a:r>
              <a:t>When all else fails,</a:t>
            </a:r>
          </a:p>
          <a:p>
            <a:pPr algn="ctr">
              <a:defRPr sz="2400" b="1">
                <a:solidFill>
                  <a:srgbClr val="FFFFFF"/>
                </a:solidFill>
              </a:defRPr>
            </a:pPr>
            <a:r>
              <a:t>break ties</a:t>
            </a:r>
          </a:p>
        </p:txBody>
      </p:sp>
      <p:sp>
        <p:nvSpPr>
          <p:cNvPr id="789" name="AutoShape 15"/>
          <p:cNvSpPr/>
          <p:nvPr/>
        </p:nvSpPr>
        <p:spPr>
          <a:xfrm>
            <a:off x="60587" y="2384904"/>
            <a:ext cx="609601" cy="3657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050"/>
                </a:moveTo>
                <a:lnTo>
                  <a:pt x="5400" y="18050"/>
                </a:lnTo>
                <a:lnTo>
                  <a:pt x="5400" y="0"/>
                </a:lnTo>
                <a:lnTo>
                  <a:pt x="16200" y="0"/>
                </a:lnTo>
                <a:lnTo>
                  <a:pt x="16200" y="18050"/>
                </a:lnTo>
                <a:lnTo>
                  <a:pt x="21600" y="1805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90" name="Slide Number Placeholder 2"/>
          <p:cNvSpPr txBox="1"/>
          <p:nvPr/>
        </p:nvSpPr>
        <p:spPr>
          <a:xfrm>
            <a:off x="0" y="1256270"/>
            <a:ext cx="533400" cy="3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>
            <a:lvl1pPr algn="ctr" defTabSz="896111">
              <a:lnSpc>
                <a:spcPct val="80000"/>
              </a:lnSpc>
              <a:defRPr sz="1568" b="1">
                <a:solidFill>
                  <a:srgbClr val="FFFFFF"/>
                </a:solidFill>
              </a:defRPr>
            </a:lvl1pPr>
          </a:lstStyle>
          <a:p>
            <a:r>
              <a:t>18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" presetClass="entr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" grpId="9" animBg="1" advAuto="0"/>
      <p:bldP spid="779" grpId="1" animBg="1" advAuto="0"/>
      <p:bldP spid="780" grpId="4" animBg="1" advAuto="0"/>
      <p:bldP spid="781" grpId="2" animBg="1" advAuto="0"/>
      <p:bldP spid="782" grpId="5" animBg="1" advAuto="0"/>
      <p:bldP spid="783" grpId="6" animBg="1" advAuto="0"/>
      <p:bldP spid="784" grpId="7" animBg="1" advAuto="0"/>
      <p:bldP spid="785" grpId="10" animBg="1" advAuto="0"/>
      <p:bldP spid="786" grpId="8" animBg="1" advAuto="0"/>
      <p:bldP spid="787" grpId="3" animBg="1" advAuto="0"/>
      <p:bldP spid="788" grpId="11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Rounded Rectangle 78"/>
          <p:cNvSpPr/>
          <p:nvPr/>
        </p:nvSpPr>
        <p:spPr>
          <a:xfrm>
            <a:off x="5757405" y="2476909"/>
            <a:ext cx="2641013" cy="3902315"/>
          </a:xfrm>
          <a:prstGeom prst="roundRect">
            <a:avLst>
              <a:gd name="adj" fmla="val 16667"/>
            </a:avLst>
          </a:prstGeom>
          <a:ln w="57150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9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Shortest AS Path != Shortest Path</a:t>
            </a:r>
          </a:p>
        </p:txBody>
      </p:sp>
      <p:sp>
        <p:nvSpPr>
          <p:cNvPr id="79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19</a:t>
            </a:fld>
            <a:endParaRPr/>
          </a:p>
        </p:txBody>
      </p:sp>
      <p:grpSp>
        <p:nvGrpSpPr>
          <p:cNvPr id="797" name="Cloud 4"/>
          <p:cNvGrpSpPr/>
          <p:nvPr/>
        </p:nvGrpSpPr>
        <p:grpSpPr>
          <a:xfrm>
            <a:off x="3562896" y="1765816"/>
            <a:ext cx="1920532" cy="1278672"/>
            <a:chOff x="0" y="0"/>
            <a:chExt cx="1920530" cy="1278671"/>
          </a:xfrm>
        </p:grpSpPr>
        <p:sp>
          <p:nvSpPr>
            <p:cNvPr id="795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00" name="Cloud 5"/>
          <p:cNvGrpSpPr/>
          <p:nvPr/>
        </p:nvGrpSpPr>
        <p:grpSpPr>
          <a:xfrm>
            <a:off x="1399178" y="2801395"/>
            <a:ext cx="1920532" cy="1278672"/>
            <a:chOff x="0" y="0"/>
            <a:chExt cx="1920530" cy="1278671"/>
          </a:xfrm>
        </p:grpSpPr>
        <p:sp>
          <p:nvSpPr>
            <p:cNvPr id="798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03" name="Cloud 6"/>
          <p:cNvGrpSpPr/>
          <p:nvPr/>
        </p:nvGrpSpPr>
        <p:grpSpPr>
          <a:xfrm>
            <a:off x="3562895" y="3636797"/>
            <a:ext cx="1920532" cy="1278672"/>
            <a:chOff x="0" y="0"/>
            <a:chExt cx="1920530" cy="1278671"/>
          </a:xfrm>
        </p:grpSpPr>
        <p:sp>
          <p:nvSpPr>
            <p:cNvPr id="801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06" name="Cloud 7"/>
          <p:cNvGrpSpPr/>
          <p:nvPr/>
        </p:nvGrpSpPr>
        <p:grpSpPr>
          <a:xfrm>
            <a:off x="1399178" y="4758750"/>
            <a:ext cx="1920532" cy="1278672"/>
            <a:chOff x="0" y="0"/>
            <a:chExt cx="1920530" cy="1278671"/>
          </a:xfrm>
        </p:grpSpPr>
        <p:sp>
          <p:nvSpPr>
            <p:cNvPr id="804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09" name="Cloud 8"/>
          <p:cNvGrpSpPr/>
          <p:nvPr/>
        </p:nvGrpSpPr>
        <p:grpSpPr>
          <a:xfrm>
            <a:off x="3562897" y="5505129"/>
            <a:ext cx="1920532" cy="1278672"/>
            <a:chOff x="0" y="0"/>
            <a:chExt cx="1920530" cy="1278671"/>
          </a:xfrm>
        </p:grpSpPr>
        <p:sp>
          <p:nvSpPr>
            <p:cNvPr id="807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12" name="Cloud 9"/>
          <p:cNvGrpSpPr/>
          <p:nvPr/>
        </p:nvGrpSpPr>
        <p:grpSpPr>
          <a:xfrm>
            <a:off x="6030676" y="2807735"/>
            <a:ext cx="1920532" cy="3246268"/>
            <a:chOff x="0" y="0"/>
            <a:chExt cx="1920530" cy="3246266"/>
          </a:xfrm>
        </p:grpSpPr>
        <p:sp>
          <p:nvSpPr>
            <p:cNvPr id="810" name="Shape"/>
            <p:cNvSpPr/>
            <p:nvPr/>
          </p:nvSpPr>
          <p:spPr>
            <a:xfrm>
              <a:off x="0" y="-1"/>
              <a:ext cx="1920531" cy="3246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"/>
            <p:cNvSpPr/>
            <p:nvPr/>
          </p:nvSpPr>
          <p:spPr>
            <a:xfrm>
              <a:off x="97520" y="165069"/>
              <a:ext cx="1759848" cy="275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81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0957" y="228671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7239" y="324517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0955" y="408194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7239" y="520252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0959" y="586076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68737" y="279727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68737" y="575870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32303" y="340675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6559" y="363291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23623" y="422705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6559" y="435790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32303" y="501232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6557" y="5057728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853" name="Straight Connector 23"/>
          <p:cNvSpPr/>
          <p:nvPr/>
        </p:nvSpPr>
        <p:spPr>
          <a:xfrm>
            <a:off x="2638970" y="2599744"/>
            <a:ext cx="1600283" cy="708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4" name="Straight Connector 26"/>
          <p:cNvSpPr/>
          <p:nvPr/>
        </p:nvSpPr>
        <p:spPr>
          <a:xfrm>
            <a:off x="2653941" y="3547812"/>
            <a:ext cx="1575078" cy="6091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5" name="Straight Connector 29"/>
          <p:cNvSpPr/>
          <p:nvPr/>
        </p:nvSpPr>
        <p:spPr>
          <a:xfrm>
            <a:off x="2620250" y="4407765"/>
            <a:ext cx="1635131" cy="8468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6" name="Straight Connector 33"/>
          <p:cNvSpPr/>
          <p:nvPr/>
        </p:nvSpPr>
        <p:spPr>
          <a:xfrm>
            <a:off x="2669707" y="5485516"/>
            <a:ext cx="1543683" cy="4696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7" name="Straight Connector 36"/>
          <p:cNvSpPr/>
          <p:nvPr/>
        </p:nvSpPr>
        <p:spPr>
          <a:xfrm>
            <a:off x="4834096" y="2539470"/>
            <a:ext cx="1845782" cy="381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8" name="Straight Connector 39"/>
          <p:cNvSpPr/>
          <p:nvPr/>
        </p:nvSpPr>
        <p:spPr>
          <a:xfrm>
            <a:off x="4835824" y="5959696"/>
            <a:ext cx="1840711" cy="76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59" name="Straight Connector 43"/>
          <p:cNvSpPr/>
          <p:nvPr/>
        </p:nvSpPr>
        <p:spPr>
          <a:xfrm>
            <a:off x="6525124" y="3151880"/>
            <a:ext cx="290124" cy="277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0" name="Straight Connector 49"/>
          <p:cNvSpPr/>
          <p:nvPr/>
        </p:nvSpPr>
        <p:spPr>
          <a:xfrm>
            <a:off x="6665727" y="3646705"/>
            <a:ext cx="741424" cy="122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1" name="Straight Connector 52"/>
          <p:cNvSpPr/>
          <p:nvPr/>
        </p:nvSpPr>
        <p:spPr>
          <a:xfrm>
            <a:off x="6627357" y="3943995"/>
            <a:ext cx="805351" cy="3485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2" name="Straight Connector 55"/>
          <p:cNvSpPr/>
          <p:nvPr/>
        </p:nvSpPr>
        <p:spPr>
          <a:xfrm>
            <a:off x="6657536" y="4444997"/>
            <a:ext cx="748670" cy="713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3" name="Straight Connector 58"/>
          <p:cNvSpPr/>
          <p:nvPr/>
        </p:nvSpPr>
        <p:spPr>
          <a:xfrm>
            <a:off x="6627053" y="4677722"/>
            <a:ext cx="815260" cy="391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4" name="Straight Connector 61"/>
          <p:cNvSpPr/>
          <p:nvPr/>
        </p:nvSpPr>
        <p:spPr>
          <a:xfrm>
            <a:off x="6666647" y="5210835"/>
            <a:ext cx="738721" cy="245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65" name="Straight Connector 64"/>
          <p:cNvSpPr/>
          <p:nvPr/>
        </p:nvSpPr>
        <p:spPr>
          <a:xfrm>
            <a:off x="7160826" y="5412569"/>
            <a:ext cx="382987" cy="368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39" name="TextBox 67"/>
          <p:cNvSpPr txBox="1"/>
          <p:nvPr/>
        </p:nvSpPr>
        <p:spPr>
          <a:xfrm>
            <a:off x="4083842" y="1872870"/>
            <a:ext cx="91361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Source</a:t>
            </a:r>
          </a:p>
        </p:txBody>
      </p:sp>
      <p:sp>
        <p:nvSpPr>
          <p:cNvPr id="840" name="TextBox 68"/>
          <p:cNvSpPr txBox="1"/>
          <p:nvPr/>
        </p:nvSpPr>
        <p:spPr>
          <a:xfrm>
            <a:off x="3809232" y="6148392"/>
            <a:ext cx="1428562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Destination</a:t>
            </a:r>
          </a:p>
        </p:txBody>
      </p:sp>
      <p:grpSp>
        <p:nvGrpSpPr>
          <p:cNvPr id="843" name="Right Arrow 69"/>
          <p:cNvGrpSpPr/>
          <p:nvPr/>
        </p:nvGrpSpPr>
        <p:grpSpPr>
          <a:xfrm>
            <a:off x="4988064" y="2090789"/>
            <a:ext cx="1538680" cy="1270049"/>
            <a:chOff x="0" y="0"/>
            <a:chExt cx="1538679" cy="1270048"/>
          </a:xfrm>
        </p:grpSpPr>
        <p:sp>
          <p:nvSpPr>
            <p:cNvPr id="841" name="Arrow"/>
            <p:cNvSpPr/>
            <p:nvPr/>
          </p:nvSpPr>
          <p:spPr>
            <a:xfrm rot="1011612">
              <a:off x="105576" y="172640"/>
              <a:ext cx="1327527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?"/>
            <p:cNvSpPr txBox="1"/>
            <p:nvPr/>
          </p:nvSpPr>
          <p:spPr>
            <a:xfrm rot="1011612">
              <a:off x="110545" y="384327"/>
              <a:ext cx="109633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grpSp>
        <p:nvGrpSpPr>
          <p:cNvPr id="846" name="Right Arrow 70"/>
          <p:cNvGrpSpPr/>
          <p:nvPr/>
        </p:nvGrpSpPr>
        <p:grpSpPr>
          <a:xfrm>
            <a:off x="2506529" y="2173767"/>
            <a:ext cx="1547694" cy="1374543"/>
            <a:chOff x="0" y="0"/>
            <a:chExt cx="1547693" cy="1374542"/>
          </a:xfrm>
        </p:grpSpPr>
        <p:sp>
          <p:nvSpPr>
            <p:cNvPr id="844" name="Arrow"/>
            <p:cNvSpPr/>
            <p:nvPr/>
          </p:nvSpPr>
          <p:spPr>
            <a:xfrm rot="20116575" flipH="1">
              <a:off x="134811" y="224887"/>
              <a:ext cx="1278071" cy="92476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?"/>
            <p:cNvSpPr txBox="1"/>
            <p:nvPr/>
          </p:nvSpPr>
          <p:spPr>
            <a:xfrm rot="20116575">
              <a:off x="355407" y="421754"/>
              <a:ext cx="1046879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grpSp>
        <p:nvGrpSpPr>
          <p:cNvPr id="849" name="Group 71"/>
          <p:cNvGrpSpPr/>
          <p:nvPr/>
        </p:nvGrpSpPr>
        <p:grpSpPr>
          <a:xfrm>
            <a:off x="626410" y="1670959"/>
            <a:ext cx="2047052" cy="1061232"/>
            <a:chOff x="0" y="0"/>
            <a:chExt cx="2047051" cy="1061230"/>
          </a:xfrm>
        </p:grpSpPr>
        <p:sp>
          <p:nvSpPr>
            <p:cNvPr id="847" name="Rectangular Callout 72"/>
            <p:cNvSpPr/>
            <p:nvPr/>
          </p:nvSpPr>
          <p:spPr>
            <a:xfrm flipH="1">
              <a:off x="1" y="0"/>
              <a:ext cx="2047051" cy="1061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75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6752" y="21600"/>
                  </a:lnTo>
                  <a:lnTo>
                    <a:pt x="6752" y="18000"/>
                  </a:lnTo>
                  <a:lnTo>
                    <a:pt x="0" y="19186"/>
                  </a:lnTo>
                  <a:lnTo>
                    <a:pt x="6752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TextBox 73"/>
            <p:cNvSpPr txBox="1"/>
            <p:nvPr/>
          </p:nvSpPr>
          <p:spPr>
            <a:xfrm>
              <a:off x="0" y="45719"/>
              <a:ext cx="1407121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4 hops</a:t>
              </a:r>
            </a:p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4 ASs</a:t>
              </a:r>
            </a:p>
          </p:txBody>
        </p:sp>
      </p:grpSp>
      <p:grpSp>
        <p:nvGrpSpPr>
          <p:cNvPr id="852" name="Group 75"/>
          <p:cNvGrpSpPr/>
          <p:nvPr/>
        </p:nvGrpSpPr>
        <p:grpSpPr>
          <a:xfrm>
            <a:off x="6383279" y="1573087"/>
            <a:ext cx="2015138" cy="1061231"/>
            <a:chOff x="0" y="0"/>
            <a:chExt cx="2015137" cy="1061230"/>
          </a:xfrm>
        </p:grpSpPr>
        <p:sp>
          <p:nvSpPr>
            <p:cNvPr id="850" name="Rectangular Callout 76"/>
            <p:cNvSpPr/>
            <p:nvPr/>
          </p:nvSpPr>
          <p:spPr>
            <a:xfrm flipH="1">
              <a:off x="-1" y="0"/>
              <a:ext cx="2015139" cy="1061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5083" y="0"/>
                  </a:lnTo>
                  <a:lnTo>
                    <a:pt x="15083" y="12600"/>
                  </a:lnTo>
                  <a:lnTo>
                    <a:pt x="21600" y="20531"/>
                  </a:lnTo>
                  <a:lnTo>
                    <a:pt x="15083" y="18000"/>
                  </a:lnTo>
                  <a:lnTo>
                    <a:pt x="15083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TextBox 77"/>
            <p:cNvSpPr txBox="1"/>
            <p:nvPr/>
          </p:nvSpPr>
          <p:spPr>
            <a:xfrm>
              <a:off x="608015" y="45719"/>
              <a:ext cx="1407121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9 hops</a:t>
              </a:r>
            </a:p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2 ASs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2" grpId="5" animBg="1" advAuto="0"/>
      <p:bldP spid="843" grpId="1" animBg="1" advAuto="0"/>
      <p:bldP spid="846" grpId="2" animBg="1" advAuto="0"/>
      <p:bldP spid="849" grpId="3" animBg="1" advAuto="0"/>
      <p:bldP spid="852" grpId="4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Network Layer, Control Plane</a:t>
            </a:r>
          </a:p>
        </p:txBody>
      </p:sp>
      <p:sp>
        <p:nvSpPr>
          <p:cNvPr id="16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61" name="Content Placeholder 3"/>
          <p:cNvSpPr txBox="1">
            <a:spLocks noGrp="1"/>
          </p:cNvSpPr>
          <p:nvPr>
            <p:ph type="body" sz="half" idx="1"/>
          </p:nvPr>
        </p:nvSpPr>
        <p:spPr>
          <a:xfrm>
            <a:off x="2643271" y="1561831"/>
            <a:ext cx="6351972" cy="2702976"/>
          </a:xfrm>
          <a:prstGeom prst="rect">
            <a:avLst/>
          </a:prstGeom>
        </p:spPr>
        <p:txBody>
          <a:bodyPr/>
          <a:lstStyle/>
          <a:p>
            <a:r>
              <a:t>Function: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Set up routes between networks</a:t>
            </a:r>
          </a:p>
          <a:p>
            <a:r>
              <a:t>Key challenges: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Implementing provider policies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Creating stable paths</a:t>
            </a:r>
          </a:p>
        </p:txBody>
      </p:sp>
      <p:sp>
        <p:nvSpPr>
          <p:cNvPr id="162" name="Content Placeholder 2"/>
          <p:cNvSpPr txBox="1"/>
          <p:nvPr/>
        </p:nvSpPr>
        <p:spPr>
          <a:xfrm>
            <a:off x="131208" y="2630155"/>
            <a:ext cx="2242663" cy="583566"/>
          </a:xfrm>
          <a:prstGeom prst="rect">
            <a:avLst/>
          </a:prstGeom>
          <a:solidFill>
            <a:srgbClr val="7030A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Application</a:t>
            </a:r>
          </a:p>
        </p:txBody>
      </p:sp>
      <p:sp>
        <p:nvSpPr>
          <p:cNvPr id="163" name="Content Placeholder 2"/>
          <p:cNvSpPr txBox="1"/>
          <p:nvPr/>
        </p:nvSpPr>
        <p:spPr>
          <a:xfrm>
            <a:off x="130946" y="3205644"/>
            <a:ext cx="2242655" cy="573177"/>
          </a:xfrm>
          <a:prstGeom prst="rect">
            <a:avLst/>
          </a:prstGeom>
          <a:solidFill>
            <a:srgbClr val="00206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14300" algn="ctr">
              <a:spcBef>
                <a:spcPts val="600"/>
              </a:spcBef>
              <a:defRPr sz="2900">
                <a:solidFill>
                  <a:srgbClr val="FFFFFF"/>
                </a:solidFill>
              </a:defRPr>
            </a:lvl1pPr>
          </a:lstStyle>
          <a:p>
            <a:r>
              <a:t>Presentation</a:t>
            </a:r>
          </a:p>
        </p:txBody>
      </p:sp>
      <p:sp>
        <p:nvSpPr>
          <p:cNvPr id="164" name="Content Placeholder 2"/>
          <p:cNvSpPr txBox="1"/>
          <p:nvPr/>
        </p:nvSpPr>
        <p:spPr>
          <a:xfrm>
            <a:off x="131077" y="3778820"/>
            <a:ext cx="2242655" cy="583566"/>
          </a:xfrm>
          <a:prstGeom prst="rect">
            <a:avLst/>
          </a:prstGeom>
          <a:solidFill>
            <a:srgbClr val="0070C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Session</a:t>
            </a:r>
          </a:p>
        </p:txBody>
      </p:sp>
      <p:sp>
        <p:nvSpPr>
          <p:cNvPr id="165" name="Content Placeholder 2"/>
          <p:cNvSpPr txBox="1"/>
          <p:nvPr/>
        </p:nvSpPr>
        <p:spPr>
          <a:xfrm>
            <a:off x="131077" y="4351997"/>
            <a:ext cx="2242655" cy="583566"/>
          </a:xfrm>
          <a:prstGeom prst="rect">
            <a:avLst/>
          </a:prstGeom>
          <a:solidFill>
            <a:srgbClr val="00B05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Transport</a:t>
            </a:r>
          </a:p>
        </p:txBody>
      </p:sp>
      <p:sp>
        <p:nvSpPr>
          <p:cNvPr id="166" name="Content Placeholder 2"/>
          <p:cNvSpPr txBox="1"/>
          <p:nvPr/>
        </p:nvSpPr>
        <p:spPr>
          <a:xfrm>
            <a:off x="131077" y="4925174"/>
            <a:ext cx="2242655" cy="583566"/>
          </a:xfrm>
          <a:prstGeom prst="rect">
            <a:avLst/>
          </a:prstGeom>
          <a:solidFill>
            <a:srgbClr val="92D05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Network</a:t>
            </a:r>
          </a:p>
        </p:txBody>
      </p:sp>
      <p:sp>
        <p:nvSpPr>
          <p:cNvPr id="167" name="Content Placeholder 2"/>
          <p:cNvSpPr txBox="1"/>
          <p:nvPr/>
        </p:nvSpPr>
        <p:spPr>
          <a:xfrm>
            <a:off x="131077" y="5502909"/>
            <a:ext cx="2242655" cy="583566"/>
          </a:xfrm>
          <a:prstGeom prst="rect">
            <a:avLst/>
          </a:prstGeom>
          <a:solidFill>
            <a:schemeClr val="accent3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Data Link</a:t>
            </a:r>
          </a:p>
        </p:txBody>
      </p:sp>
      <p:sp>
        <p:nvSpPr>
          <p:cNvPr id="168" name="Content Placeholder 2"/>
          <p:cNvSpPr txBox="1"/>
          <p:nvPr/>
        </p:nvSpPr>
        <p:spPr>
          <a:xfrm>
            <a:off x="131208" y="6076086"/>
            <a:ext cx="2242655" cy="583566"/>
          </a:xfrm>
          <a:prstGeom prst="rect">
            <a:avLst/>
          </a:prstGeom>
          <a:solidFill>
            <a:srgbClr val="FF0000"/>
          </a:solidFill>
          <a:ln w="57150"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indent="106298" algn="ctr" defTabSz="850391">
              <a:lnSpc>
                <a:spcPct val="90000"/>
              </a:lnSpc>
              <a:spcBef>
                <a:spcPts val="700"/>
              </a:spcBef>
              <a:defRPr sz="2976">
                <a:solidFill>
                  <a:srgbClr val="FFFFFF"/>
                </a:solidFill>
              </a:defRPr>
            </a:lvl1pPr>
          </a:lstStyle>
          <a:p>
            <a:r>
              <a:t>Physical</a:t>
            </a:r>
          </a:p>
        </p:txBody>
      </p:sp>
      <p:sp>
        <p:nvSpPr>
          <p:cNvPr id="169" name="Left Brace 19"/>
          <p:cNvSpPr/>
          <p:nvPr/>
        </p:nvSpPr>
        <p:spPr>
          <a:xfrm rot="5400000" flipV="1">
            <a:off x="5487316" y="3875330"/>
            <a:ext cx="559561" cy="1338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5635" y="21600"/>
                  <a:pt x="10800" y="21263"/>
                  <a:pt x="10800" y="20848"/>
                </a:cubicBezTo>
                <a:lnTo>
                  <a:pt x="10800" y="11552"/>
                </a:lnTo>
                <a:cubicBezTo>
                  <a:pt x="10800" y="11136"/>
                  <a:pt x="5965" y="10799"/>
                  <a:pt x="0" y="10799"/>
                </a:cubicBezTo>
                <a:cubicBezTo>
                  <a:pt x="5965" y="10799"/>
                  <a:pt x="10800" y="10462"/>
                  <a:pt x="10800" y="10047"/>
                </a:cubicBezTo>
                <a:lnTo>
                  <a:pt x="10800" y="752"/>
                </a:lnTo>
                <a:cubicBezTo>
                  <a:pt x="10800" y="337"/>
                  <a:pt x="15635" y="0"/>
                  <a:pt x="21600" y="0"/>
                </a:cubicBezTo>
              </a:path>
            </a:pathLst>
          </a:custGeom>
          <a:ln w="76200">
            <a:solidFill>
              <a:schemeClr val="accent1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grpSp>
        <p:nvGrpSpPr>
          <p:cNvPr id="172" name="Rectangle 12"/>
          <p:cNvGrpSpPr/>
          <p:nvPr/>
        </p:nvGrpSpPr>
        <p:grpSpPr>
          <a:xfrm>
            <a:off x="5202159" y="4929732"/>
            <a:ext cx="1234196" cy="573178"/>
            <a:chOff x="0" y="0"/>
            <a:chExt cx="1234195" cy="573176"/>
          </a:xfrm>
        </p:grpSpPr>
        <p:sp>
          <p:nvSpPr>
            <p:cNvPr id="170" name="Rectangle"/>
            <p:cNvSpPr/>
            <p:nvPr/>
          </p:nvSpPr>
          <p:spPr>
            <a:xfrm>
              <a:off x="-1" y="0"/>
              <a:ext cx="1234197" cy="573177"/>
            </a:xfrm>
            <a:prstGeom prst="rect">
              <a:avLst/>
            </a:prstGeom>
            <a:solidFill>
              <a:srgbClr val="353535"/>
            </a:solidFill>
            <a:ln w="571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1" name="BGP"/>
            <p:cNvSpPr txBox="1"/>
            <p:nvPr/>
          </p:nvSpPr>
          <p:spPr>
            <a:xfrm>
              <a:off x="-1" y="44018"/>
              <a:ext cx="1234197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BGP</a:t>
              </a:r>
            </a:p>
          </p:txBody>
        </p:sp>
      </p:grpSp>
      <p:grpSp>
        <p:nvGrpSpPr>
          <p:cNvPr id="175" name="Rectangle 14"/>
          <p:cNvGrpSpPr/>
          <p:nvPr/>
        </p:nvGrpSpPr>
        <p:grpSpPr>
          <a:xfrm>
            <a:off x="2510245" y="4929732"/>
            <a:ext cx="1234196" cy="573178"/>
            <a:chOff x="0" y="0"/>
            <a:chExt cx="1234195" cy="573176"/>
          </a:xfrm>
        </p:grpSpPr>
        <p:sp>
          <p:nvSpPr>
            <p:cNvPr id="173" name="Rectangle"/>
            <p:cNvSpPr/>
            <p:nvPr/>
          </p:nvSpPr>
          <p:spPr>
            <a:xfrm>
              <a:off x="-1" y="0"/>
              <a:ext cx="1234197" cy="573177"/>
            </a:xfrm>
            <a:prstGeom prst="rect">
              <a:avLst/>
            </a:prstGeom>
            <a:solidFill>
              <a:srgbClr val="909090"/>
            </a:solidFill>
            <a:ln w="571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4" name="RIP"/>
            <p:cNvSpPr txBox="1"/>
            <p:nvPr/>
          </p:nvSpPr>
          <p:spPr>
            <a:xfrm>
              <a:off x="-1" y="44018"/>
              <a:ext cx="1234197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RIP</a:t>
              </a:r>
            </a:p>
          </p:txBody>
        </p:sp>
      </p:grpSp>
      <p:grpSp>
        <p:nvGrpSpPr>
          <p:cNvPr id="178" name="Rectangle 16"/>
          <p:cNvGrpSpPr/>
          <p:nvPr/>
        </p:nvGrpSpPr>
        <p:grpSpPr>
          <a:xfrm>
            <a:off x="3863645" y="4929730"/>
            <a:ext cx="1234196" cy="573178"/>
            <a:chOff x="0" y="0"/>
            <a:chExt cx="1234195" cy="573176"/>
          </a:xfrm>
        </p:grpSpPr>
        <p:sp>
          <p:nvSpPr>
            <p:cNvPr id="176" name="Rectangle"/>
            <p:cNvSpPr/>
            <p:nvPr/>
          </p:nvSpPr>
          <p:spPr>
            <a:xfrm>
              <a:off x="-1" y="0"/>
              <a:ext cx="1234197" cy="573177"/>
            </a:xfrm>
            <a:prstGeom prst="rect">
              <a:avLst/>
            </a:prstGeom>
            <a:solidFill>
              <a:srgbClr val="464646"/>
            </a:solidFill>
            <a:ln w="5715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7" name="OSPF"/>
            <p:cNvSpPr txBox="1"/>
            <p:nvPr/>
          </p:nvSpPr>
          <p:spPr>
            <a:xfrm>
              <a:off x="-1" y="44018"/>
              <a:ext cx="1234197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OSPF</a:t>
              </a:r>
            </a:p>
          </p:txBody>
        </p:sp>
      </p:grpSp>
      <p:sp>
        <p:nvSpPr>
          <p:cNvPr id="179" name="TextBox 18"/>
          <p:cNvSpPr txBox="1"/>
          <p:nvPr/>
        </p:nvSpPr>
        <p:spPr>
          <a:xfrm>
            <a:off x="6551921" y="4954709"/>
            <a:ext cx="1999516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/>
            </a:lvl1pPr>
          </a:lstStyle>
          <a:p>
            <a:r>
              <a:t>Control Plane</a:t>
            </a:r>
          </a:p>
        </p:txBody>
      </p:sp>
      <p:sp>
        <p:nvSpPr>
          <p:cNvPr id="180" name="TextBox 20"/>
          <p:cNvSpPr txBox="1"/>
          <p:nvPr/>
        </p:nvSpPr>
        <p:spPr>
          <a:xfrm>
            <a:off x="270273" y="2098465"/>
            <a:ext cx="1691318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/>
            </a:lvl1pPr>
          </a:lstStyle>
          <a:p>
            <a:r>
              <a:t>Data Plane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Hot Potato Routing</a:t>
            </a:r>
          </a:p>
        </p:txBody>
      </p:sp>
      <p:sp>
        <p:nvSpPr>
          <p:cNvPr id="868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20</a:t>
            </a:fld>
            <a:endParaRPr/>
          </a:p>
        </p:txBody>
      </p:sp>
      <p:grpSp>
        <p:nvGrpSpPr>
          <p:cNvPr id="871" name="Cloud 7"/>
          <p:cNvGrpSpPr/>
          <p:nvPr/>
        </p:nvGrpSpPr>
        <p:grpSpPr>
          <a:xfrm>
            <a:off x="3533811" y="5472078"/>
            <a:ext cx="1920532" cy="1278672"/>
            <a:chOff x="0" y="0"/>
            <a:chExt cx="1920530" cy="1278671"/>
          </a:xfrm>
        </p:grpSpPr>
        <p:sp>
          <p:nvSpPr>
            <p:cNvPr id="869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87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71872" y="5827717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873" name="TextBox 9"/>
          <p:cNvSpPr txBox="1"/>
          <p:nvPr/>
        </p:nvSpPr>
        <p:spPr>
          <a:xfrm>
            <a:off x="3780146" y="6115341"/>
            <a:ext cx="1428562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Destination</a:t>
            </a:r>
          </a:p>
        </p:txBody>
      </p:sp>
      <p:grpSp>
        <p:nvGrpSpPr>
          <p:cNvPr id="876" name="Cloud 10"/>
          <p:cNvGrpSpPr/>
          <p:nvPr/>
        </p:nvGrpSpPr>
        <p:grpSpPr>
          <a:xfrm>
            <a:off x="2163597" y="2796162"/>
            <a:ext cx="1920531" cy="1278672"/>
            <a:chOff x="0" y="0"/>
            <a:chExt cx="1920530" cy="1278671"/>
          </a:xfrm>
        </p:grpSpPr>
        <p:sp>
          <p:nvSpPr>
            <p:cNvPr id="874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79" name="Cloud 11"/>
          <p:cNvGrpSpPr/>
          <p:nvPr/>
        </p:nvGrpSpPr>
        <p:grpSpPr>
          <a:xfrm>
            <a:off x="88539" y="3976746"/>
            <a:ext cx="1920532" cy="1278672"/>
            <a:chOff x="0" y="0"/>
            <a:chExt cx="1920530" cy="1278671"/>
          </a:xfrm>
        </p:grpSpPr>
        <p:sp>
          <p:nvSpPr>
            <p:cNvPr id="877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88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1657" y="3241312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8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6599" y="4420522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915" name="Straight Connector 15"/>
          <p:cNvSpPr/>
          <p:nvPr/>
        </p:nvSpPr>
        <p:spPr>
          <a:xfrm>
            <a:off x="1294762" y="3571887"/>
            <a:ext cx="1576534" cy="895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grpSp>
        <p:nvGrpSpPr>
          <p:cNvPr id="885" name="Cloud 19"/>
          <p:cNvGrpSpPr/>
          <p:nvPr/>
        </p:nvGrpSpPr>
        <p:grpSpPr>
          <a:xfrm>
            <a:off x="4649582" y="1685849"/>
            <a:ext cx="1920532" cy="3501706"/>
            <a:chOff x="0" y="0"/>
            <a:chExt cx="1920530" cy="3501704"/>
          </a:xfrm>
        </p:grpSpPr>
        <p:sp>
          <p:nvSpPr>
            <p:cNvPr id="883" name="Shape"/>
            <p:cNvSpPr/>
            <p:nvPr/>
          </p:nvSpPr>
          <p:spPr>
            <a:xfrm>
              <a:off x="0" y="0"/>
              <a:ext cx="1920531" cy="35017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lnTo>
                    <a:pt x="13801" y="17556"/>
                  </a:ln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"/>
            <p:cNvSpPr/>
            <p:nvPr/>
          </p:nvSpPr>
          <p:spPr>
            <a:xfrm>
              <a:off x="97520" y="178058"/>
              <a:ext cx="1759848" cy="29730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lnTo>
                    <a:pt x="10888" y="1399"/>
                  </a:ln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88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7643" y="238576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8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94431" y="323392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88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7643" y="4884616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916" name="Straight Connector 23"/>
          <p:cNvSpPr/>
          <p:nvPr/>
        </p:nvSpPr>
        <p:spPr>
          <a:xfrm>
            <a:off x="3436264" y="3423345"/>
            <a:ext cx="1066467" cy="4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917" name="Straight Connector 32"/>
          <p:cNvSpPr/>
          <p:nvPr/>
        </p:nvSpPr>
        <p:spPr>
          <a:xfrm>
            <a:off x="4681286" y="5233945"/>
            <a:ext cx="735984" cy="6220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891" name="TextBox 36"/>
          <p:cNvSpPr txBox="1"/>
          <p:nvPr/>
        </p:nvSpPr>
        <p:spPr>
          <a:xfrm>
            <a:off x="5153391" y="1971507"/>
            <a:ext cx="91361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Source</a:t>
            </a:r>
          </a:p>
        </p:txBody>
      </p:sp>
      <p:grpSp>
        <p:nvGrpSpPr>
          <p:cNvPr id="894" name="Group 38"/>
          <p:cNvGrpSpPr/>
          <p:nvPr/>
        </p:nvGrpSpPr>
        <p:grpSpPr>
          <a:xfrm>
            <a:off x="6149137" y="1979492"/>
            <a:ext cx="2932726" cy="1127266"/>
            <a:chOff x="0" y="0"/>
            <a:chExt cx="2932725" cy="1127265"/>
          </a:xfrm>
        </p:grpSpPr>
        <p:sp>
          <p:nvSpPr>
            <p:cNvPr id="892" name="Rectangular Callout 39"/>
            <p:cNvSpPr/>
            <p:nvPr/>
          </p:nvSpPr>
          <p:spPr>
            <a:xfrm flipH="1">
              <a:off x="-1" y="0"/>
              <a:ext cx="2932727" cy="1127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7802" y="0"/>
                  </a:lnTo>
                  <a:lnTo>
                    <a:pt x="17802" y="12600"/>
                  </a:lnTo>
                  <a:lnTo>
                    <a:pt x="21600" y="19898"/>
                  </a:lnTo>
                  <a:lnTo>
                    <a:pt x="17802" y="18000"/>
                  </a:lnTo>
                  <a:lnTo>
                    <a:pt x="17802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TextBox 40"/>
            <p:cNvSpPr txBox="1"/>
            <p:nvPr/>
          </p:nvSpPr>
          <p:spPr>
            <a:xfrm>
              <a:off x="515615" y="92633"/>
              <a:ext cx="2417109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3 hops total,</a:t>
              </a:r>
            </a:p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3 hops cost</a:t>
              </a:r>
            </a:p>
          </p:txBody>
        </p:sp>
      </p:grpSp>
      <p:pic>
        <p:nvPicPr>
          <p:cNvPr id="89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74826" y="3699400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918" name="Straight Connector 45"/>
          <p:cNvSpPr/>
          <p:nvPr/>
        </p:nvSpPr>
        <p:spPr>
          <a:xfrm>
            <a:off x="5676017" y="2757053"/>
            <a:ext cx="351139" cy="946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919" name="Straight Connector 46"/>
          <p:cNvSpPr/>
          <p:nvPr/>
        </p:nvSpPr>
        <p:spPr>
          <a:xfrm>
            <a:off x="5681212" y="4068051"/>
            <a:ext cx="339805" cy="826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grpSp>
        <p:nvGrpSpPr>
          <p:cNvPr id="900" name="Down Arrow 37"/>
          <p:cNvGrpSpPr/>
          <p:nvPr/>
        </p:nvGrpSpPr>
        <p:grpSpPr>
          <a:xfrm>
            <a:off x="5534518" y="2920002"/>
            <a:ext cx="796484" cy="779398"/>
            <a:chOff x="0" y="0"/>
            <a:chExt cx="796482" cy="779397"/>
          </a:xfrm>
        </p:grpSpPr>
        <p:sp>
          <p:nvSpPr>
            <p:cNvPr id="898" name="Shape"/>
            <p:cNvSpPr/>
            <p:nvPr/>
          </p:nvSpPr>
          <p:spPr>
            <a:xfrm rot="19994295">
              <a:off x="95277" y="106034"/>
              <a:ext cx="605929" cy="567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540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16200" y="10800"/>
                  </a:lnTo>
                  <a:lnTo>
                    <a:pt x="21600" y="1080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?"/>
            <p:cNvSpPr txBox="1"/>
            <p:nvPr/>
          </p:nvSpPr>
          <p:spPr>
            <a:xfrm rot="19994295">
              <a:off x="214827" y="109208"/>
              <a:ext cx="302964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sp>
        <p:nvSpPr>
          <p:cNvPr id="920" name="Straight Connector 61"/>
          <p:cNvSpPr/>
          <p:nvPr/>
        </p:nvSpPr>
        <p:spPr>
          <a:xfrm>
            <a:off x="4973429" y="2744766"/>
            <a:ext cx="474771" cy="507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grpSp>
        <p:nvGrpSpPr>
          <p:cNvPr id="904" name="Cloud 47"/>
          <p:cNvGrpSpPr/>
          <p:nvPr/>
        </p:nvGrpSpPr>
        <p:grpSpPr>
          <a:xfrm>
            <a:off x="1768880" y="4843271"/>
            <a:ext cx="1920531" cy="1278672"/>
            <a:chOff x="0" y="0"/>
            <a:chExt cx="1920530" cy="1278671"/>
          </a:xfrm>
        </p:grpSpPr>
        <p:sp>
          <p:nvSpPr>
            <p:cNvPr id="902" name="Shape"/>
            <p:cNvSpPr/>
            <p:nvPr/>
          </p:nvSpPr>
          <p:spPr>
            <a:xfrm>
              <a:off x="0" y="0"/>
              <a:ext cx="1920531" cy="12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"/>
            <p:cNvSpPr/>
            <p:nvPr/>
          </p:nvSpPr>
          <p:spPr>
            <a:xfrm>
              <a:off x="97520" y="65019"/>
              <a:ext cx="1759848" cy="1085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90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06939" y="5287047"/>
            <a:ext cx="645116" cy="380396"/>
          </a:xfrm>
          <a:prstGeom prst="rect">
            <a:avLst/>
          </a:prstGeom>
          <a:ln w="12700">
            <a:miter lim="400000"/>
          </a:ln>
        </p:spPr>
      </p:pic>
      <p:sp>
        <p:nvSpPr>
          <p:cNvPr id="921" name="Straight Connector 16"/>
          <p:cNvSpPr/>
          <p:nvPr/>
        </p:nvSpPr>
        <p:spPr>
          <a:xfrm>
            <a:off x="1313574" y="4746039"/>
            <a:ext cx="1152755" cy="594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922" name="Straight Connector 49"/>
          <p:cNvSpPr/>
          <p:nvPr/>
        </p:nvSpPr>
        <p:spPr>
          <a:xfrm>
            <a:off x="3039393" y="5570695"/>
            <a:ext cx="1144939" cy="3507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908" name="Rounded Rectangle 60"/>
          <p:cNvSpPr/>
          <p:nvPr/>
        </p:nvSpPr>
        <p:spPr>
          <a:xfrm>
            <a:off x="259917" y="2916778"/>
            <a:ext cx="5144869" cy="3827371"/>
          </a:xfrm>
          <a:prstGeom prst="roundRect">
            <a:avLst>
              <a:gd name="adj" fmla="val 16667"/>
            </a:avLst>
          </a:prstGeom>
          <a:ln w="57150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911" name="Right Arrow 35"/>
          <p:cNvGrpSpPr/>
          <p:nvPr/>
        </p:nvGrpSpPr>
        <p:grpSpPr>
          <a:xfrm>
            <a:off x="4765881" y="2575964"/>
            <a:ext cx="844318" cy="849055"/>
            <a:chOff x="0" y="0"/>
            <a:chExt cx="844316" cy="849053"/>
          </a:xfrm>
        </p:grpSpPr>
        <p:sp>
          <p:nvSpPr>
            <p:cNvPr id="909" name="Arrow"/>
            <p:cNvSpPr/>
            <p:nvPr/>
          </p:nvSpPr>
          <p:spPr>
            <a:xfrm rot="19006232" flipH="1">
              <a:off x="149770" y="97932"/>
              <a:ext cx="544777" cy="65319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?"/>
            <p:cNvSpPr txBox="1"/>
            <p:nvPr/>
          </p:nvSpPr>
          <p:spPr>
            <a:xfrm rot="19006232">
              <a:off x="267483" y="160715"/>
              <a:ext cx="40858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?</a:t>
              </a:r>
            </a:p>
          </p:txBody>
        </p:sp>
      </p:grpSp>
      <p:grpSp>
        <p:nvGrpSpPr>
          <p:cNvPr id="914" name="Group 41"/>
          <p:cNvGrpSpPr/>
          <p:nvPr/>
        </p:nvGrpSpPr>
        <p:grpSpPr>
          <a:xfrm>
            <a:off x="2165220" y="1641512"/>
            <a:ext cx="2613163" cy="1376055"/>
            <a:chOff x="0" y="0"/>
            <a:chExt cx="2613161" cy="1376053"/>
          </a:xfrm>
        </p:grpSpPr>
        <p:sp>
          <p:nvSpPr>
            <p:cNvPr id="912" name="Rectangular Callout 42"/>
            <p:cNvSpPr/>
            <p:nvPr/>
          </p:nvSpPr>
          <p:spPr>
            <a:xfrm flipH="1">
              <a:off x="1" y="0"/>
              <a:ext cx="2613161" cy="1376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1" y="0"/>
                  </a:moveTo>
                  <a:lnTo>
                    <a:pt x="21600" y="0"/>
                  </a:lnTo>
                  <a:lnTo>
                    <a:pt x="21600" y="17654"/>
                  </a:lnTo>
                  <a:lnTo>
                    <a:pt x="9945" y="17654"/>
                  </a:lnTo>
                  <a:lnTo>
                    <a:pt x="0" y="21600"/>
                  </a:lnTo>
                  <a:lnTo>
                    <a:pt x="4950" y="17654"/>
                  </a:lnTo>
                  <a:lnTo>
                    <a:pt x="1621" y="17654"/>
                  </a:lnTo>
                  <a:lnTo>
                    <a:pt x="1621" y="10298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TextBox 43"/>
            <p:cNvSpPr txBox="1"/>
            <p:nvPr/>
          </p:nvSpPr>
          <p:spPr>
            <a:xfrm>
              <a:off x="0" y="48451"/>
              <a:ext cx="2417109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5 hops total, 2 hops cost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4" grpId="3" animBg="1" advAuto="0"/>
      <p:bldP spid="900" grpId="2" animBg="1" advAuto="0"/>
      <p:bldP spid="908" grpId="5" animBg="1" advAuto="0"/>
      <p:bldP spid="911" grpId="1" animBg="1" advAuto="0"/>
      <p:bldP spid="914" grpId="4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6" name="Cloud 79"/>
          <p:cNvGrpSpPr/>
          <p:nvPr/>
        </p:nvGrpSpPr>
        <p:grpSpPr>
          <a:xfrm>
            <a:off x="1709074" y="2904719"/>
            <a:ext cx="5443474" cy="2457114"/>
            <a:chOff x="0" y="0"/>
            <a:chExt cx="5443472" cy="2457113"/>
          </a:xfrm>
        </p:grpSpPr>
        <p:sp>
          <p:nvSpPr>
            <p:cNvPr id="924" name="Shape"/>
            <p:cNvSpPr/>
            <p:nvPr/>
          </p:nvSpPr>
          <p:spPr>
            <a:xfrm>
              <a:off x="0" y="0"/>
              <a:ext cx="5443473" cy="245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5" name="Shape"/>
            <p:cNvSpPr/>
            <p:nvPr/>
          </p:nvSpPr>
          <p:spPr>
            <a:xfrm>
              <a:off x="276407" y="124942"/>
              <a:ext cx="4988039" cy="20861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2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33037" y="1228261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928" name="Rectangle 3"/>
          <p:cNvSpPr/>
          <p:nvPr/>
        </p:nvSpPr>
        <p:spPr>
          <a:xfrm>
            <a:off x="1219200" y="3810000"/>
            <a:ext cx="381000" cy="3048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29" name="AutoShape 7"/>
          <p:cNvSpPr/>
          <p:nvPr/>
        </p:nvSpPr>
        <p:spPr>
          <a:xfrm>
            <a:off x="5791200" y="36576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0" name="AutoShape 8"/>
          <p:cNvSpPr/>
          <p:nvPr/>
        </p:nvSpPr>
        <p:spPr>
          <a:xfrm>
            <a:off x="3733800" y="4495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1" name="AutoShape 9"/>
          <p:cNvSpPr/>
          <p:nvPr/>
        </p:nvSpPr>
        <p:spPr>
          <a:xfrm>
            <a:off x="57912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2" name="AutoShape 10"/>
          <p:cNvSpPr/>
          <p:nvPr/>
        </p:nvSpPr>
        <p:spPr>
          <a:xfrm>
            <a:off x="3810000" y="3352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3" name="AutoShape 11"/>
          <p:cNvSpPr/>
          <p:nvPr/>
        </p:nvSpPr>
        <p:spPr>
          <a:xfrm>
            <a:off x="5257800" y="3429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4" name="AutoShape 12"/>
          <p:cNvSpPr/>
          <p:nvPr/>
        </p:nvSpPr>
        <p:spPr>
          <a:xfrm>
            <a:off x="4800600" y="4572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5" name="AutoShape 13"/>
          <p:cNvSpPr/>
          <p:nvPr/>
        </p:nvSpPr>
        <p:spPr>
          <a:xfrm>
            <a:off x="4419600" y="35052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6" name="AutoShape 14"/>
          <p:cNvSpPr/>
          <p:nvPr/>
        </p:nvSpPr>
        <p:spPr>
          <a:xfrm>
            <a:off x="28956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7" name="AutoShape 15"/>
          <p:cNvSpPr/>
          <p:nvPr/>
        </p:nvSpPr>
        <p:spPr>
          <a:xfrm>
            <a:off x="3581400" y="3810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8" name="AutoShape 16"/>
          <p:cNvSpPr/>
          <p:nvPr/>
        </p:nvSpPr>
        <p:spPr>
          <a:xfrm>
            <a:off x="2514600" y="3581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9" name="AutoShape 17"/>
          <p:cNvSpPr/>
          <p:nvPr/>
        </p:nvSpPr>
        <p:spPr>
          <a:xfrm>
            <a:off x="39624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0" name="AutoShape 18"/>
          <p:cNvSpPr/>
          <p:nvPr/>
        </p:nvSpPr>
        <p:spPr>
          <a:xfrm>
            <a:off x="5867400" y="4648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1" name="AutoShape 19"/>
          <p:cNvSpPr/>
          <p:nvPr/>
        </p:nvSpPr>
        <p:spPr>
          <a:xfrm>
            <a:off x="57150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2" name="AutoShape 20"/>
          <p:cNvSpPr/>
          <p:nvPr/>
        </p:nvSpPr>
        <p:spPr>
          <a:xfrm>
            <a:off x="27432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3" name="AutoShape 21"/>
          <p:cNvSpPr/>
          <p:nvPr/>
        </p:nvSpPr>
        <p:spPr>
          <a:xfrm>
            <a:off x="3505200" y="4267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4" name="AutoShape 22"/>
          <p:cNvSpPr/>
          <p:nvPr/>
        </p:nvSpPr>
        <p:spPr>
          <a:xfrm>
            <a:off x="5105400" y="40386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45" name="AutoShape 23"/>
          <p:cNvSpPr/>
          <p:nvPr/>
        </p:nvSpPr>
        <p:spPr>
          <a:xfrm>
            <a:off x="33528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949" name="AutoShape 24"/>
          <p:cNvGrpSpPr/>
          <p:nvPr/>
        </p:nvGrpSpPr>
        <p:grpSpPr>
          <a:xfrm>
            <a:off x="4267200" y="4572000"/>
            <a:ext cx="228600" cy="228600"/>
            <a:chOff x="0" y="0"/>
            <a:chExt cx="228600" cy="228600"/>
          </a:xfrm>
        </p:grpSpPr>
        <p:sp>
          <p:nvSpPr>
            <p:cNvPr id="946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47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48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53" name="AutoShape 25"/>
          <p:cNvGrpSpPr/>
          <p:nvPr/>
        </p:nvGrpSpPr>
        <p:grpSpPr>
          <a:xfrm>
            <a:off x="4800600" y="3276600"/>
            <a:ext cx="228600" cy="228600"/>
            <a:chOff x="0" y="0"/>
            <a:chExt cx="228600" cy="228600"/>
          </a:xfrm>
        </p:grpSpPr>
        <p:sp>
          <p:nvSpPr>
            <p:cNvPr id="950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1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2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57" name="AutoShape 26"/>
          <p:cNvGrpSpPr/>
          <p:nvPr/>
        </p:nvGrpSpPr>
        <p:grpSpPr>
          <a:xfrm>
            <a:off x="2590800" y="4495800"/>
            <a:ext cx="228600" cy="228600"/>
            <a:chOff x="0" y="0"/>
            <a:chExt cx="228600" cy="228600"/>
          </a:xfrm>
        </p:grpSpPr>
        <p:sp>
          <p:nvSpPr>
            <p:cNvPr id="954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5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6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61" name="AutoShape 27"/>
          <p:cNvGrpSpPr/>
          <p:nvPr/>
        </p:nvGrpSpPr>
        <p:grpSpPr>
          <a:xfrm>
            <a:off x="2667000" y="3200400"/>
            <a:ext cx="228600" cy="228600"/>
            <a:chOff x="0" y="0"/>
            <a:chExt cx="228600" cy="228600"/>
          </a:xfrm>
        </p:grpSpPr>
        <p:sp>
          <p:nvSpPr>
            <p:cNvPr id="958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59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0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65" name="AutoShape 28"/>
          <p:cNvGrpSpPr/>
          <p:nvPr/>
        </p:nvGrpSpPr>
        <p:grpSpPr>
          <a:xfrm>
            <a:off x="6172200" y="4038600"/>
            <a:ext cx="228600" cy="228600"/>
            <a:chOff x="0" y="0"/>
            <a:chExt cx="228600" cy="228600"/>
          </a:xfrm>
        </p:grpSpPr>
        <p:sp>
          <p:nvSpPr>
            <p:cNvPr id="962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3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4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969" name="AutoShape 29"/>
          <p:cNvGrpSpPr/>
          <p:nvPr/>
        </p:nvGrpSpPr>
        <p:grpSpPr>
          <a:xfrm>
            <a:off x="4495800" y="4191000"/>
            <a:ext cx="228600" cy="228600"/>
            <a:chOff x="0" y="0"/>
            <a:chExt cx="228600" cy="228600"/>
          </a:xfrm>
        </p:grpSpPr>
        <p:sp>
          <p:nvSpPr>
            <p:cNvPr id="966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7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68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970" name="AutoShape 30"/>
          <p:cNvSpPr/>
          <p:nvPr/>
        </p:nvSpPr>
        <p:spPr>
          <a:xfrm>
            <a:off x="61737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1" name="AutoShape 31"/>
          <p:cNvSpPr/>
          <p:nvPr/>
        </p:nvSpPr>
        <p:spPr>
          <a:xfrm>
            <a:off x="53355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2" name="AutoShape 32"/>
          <p:cNvSpPr/>
          <p:nvPr/>
        </p:nvSpPr>
        <p:spPr>
          <a:xfrm>
            <a:off x="3125723" y="4572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3" name="AutoShape 33"/>
          <p:cNvSpPr/>
          <p:nvPr/>
        </p:nvSpPr>
        <p:spPr>
          <a:xfrm>
            <a:off x="3125723" y="39624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4" name="AutoShape 34"/>
          <p:cNvSpPr/>
          <p:nvPr/>
        </p:nvSpPr>
        <p:spPr>
          <a:xfrm>
            <a:off x="3049523" y="3657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5" name="AutoShape 35"/>
          <p:cNvSpPr/>
          <p:nvPr/>
        </p:nvSpPr>
        <p:spPr>
          <a:xfrm>
            <a:off x="4116323" y="4191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6" name="AutoShape 36"/>
          <p:cNvSpPr/>
          <p:nvPr/>
        </p:nvSpPr>
        <p:spPr>
          <a:xfrm>
            <a:off x="4954523" y="37338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7" name="AutoShape 37"/>
          <p:cNvSpPr/>
          <p:nvPr/>
        </p:nvSpPr>
        <p:spPr>
          <a:xfrm>
            <a:off x="4192523" y="3276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8" name="AutoShape 38"/>
          <p:cNvSpPr/>
          <p:nvPr/>
        </p:nvSpPr>
        <p:spPr>
          <a:xfrm>
            <a:off x="6097523" y="3738848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79" name="AutoShape 39"/>
          <p:cNvSpPr/>
          <p:nvPr/>
        </p:nvSpPr>
        <p:spPr>
          <a:xfrm>
            <a:off x="5411723" y="3810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0" name="AutoShape 41"/>
          <p:cNvSpPr/>
          <p:nvPr/>
        </p:nvSpPr>
        <p:spPr>
          <a:xfrm>
            <a:off x="8258067" y="41910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1" name="AutoShape 42"/>
          <p:cNvSpPr/>
          <p:nvPr/>
        </p:nvSpPr>
        <p:spPr>
          <a:xfrm>
            <a:off x="190034" y="41148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2" name="AutoShape 43"/>
          <p:cNvSpPr/>
          <p:nvPr/>
        </p:nvSpPr>
        <p:spPr>
          <a:xfrm>
            <a:off x="571035" y="40386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3" name="AutoShape 44"/>
          <p:cNvSpPr/>
          <p:nvPr/>
        </p:nvSpPr>
        <p:spPr>
          <a:xfrm>
            <a:off x="37634" y="38862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4" name="AutoShape 45"/>
          <p:cNvSpPr/>
          <p:nvPr/>
        </p:nvSpPr>
        <p:spPr>
          <a:xfrm>
            <a:off x="494835" y="37338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5" name="AutoShape 47"/>
          <p:cNvSpPr/>
          <p:nvPr/>
        </p:nvSpPr>
        <p:spPr>
          <a:xfrm>
            <a:off x="8258067" y="37338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6" name="AutoShape 48"/>
          <p:cNvSpPr/>
          <p:nvPr/>
        </p:nvSpPr>
        <p:spPr>
          <a:xfrm>
            <a:off x="8791467" y="3962400"/>
            <a:ext cx="228601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7" name="AutoShape 50"/>
          <p:cNvSpPr/>
          <p:nvPr/>
        </p:nvSpPr>
        <p:spPr>
          <a:xfrm>
            <a:off x="4645445" y="17259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8" name="AutoShape 51"/>
          <p:cNvSpPr/>
          <p:nvPr/>
        </p:nvSpPr>
        <p:spPr>
          <a:xfrm>
            <a:off x="3731045" y="16497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89" name="AutoShape 56"/>
          <p:cNvSpPr/>
          <p:nvPr/>
        </p:nvSpPr>
        <p:spPr>
          <a:xfrm>
            <a:off x="5026445" y="16497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0" name="AutoShape 60"/>
          <p:cNvSpPr/>
          <p:nvPr/>
        </p:nvSpPr>
        <p:spPr>
          <a:xfrm>
            <a:off x="4319038" y="66174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1" name="AutoShape 61"/>
          <p:cNvSpPr/>
          <p:nvPr/>
        </p:nvSpPr>
        <p:spPr>
          <a:xfrm>
            <a:off x="4700038" y="65412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2" name="AutoShape 62"/>
          <p:cNvSpPr/>
          <p:nvPr/>
        </p:nvSpPr>
        <p:spPr>
          <a:xfrm>
            <a:off x="3938038" y="63126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3" name="AutoShape 63"/>
          <p:cNvSpPr/>
          <p:nvPr/>
        </p:nvSpPr>
        <p:spPr>
          <a:xfrm>
            <a:off x="4928638" y="63126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4" name="AutoShape 67"/>
          <p:cNvSpPr/>
          <p:nvPr/>
        </p:nvSpPr>
        <p:spPr>
          <a:xfrm>
            <a:off x="4471438" y="63126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5" name="AutoShape 78"/>
          <p:cNvSpPr/>
          <p:nvPr/>
        </p:nvSpPr>
        <p:spPr>
          <a:xfrm>
            <a:off x="4112045" y="1725976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96" name="Tit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Importing Routes</a:t>
            </a:r>
          </a:p>
        </p:txBody>
      </p:sp>
      <p:grpSp>
        <p:nvGrpSpPr>
          <p:cNvPr id="999" name="Down Arrow 80"/>
          <p:cNvGrpSpPr/>
          <p:nvPr/>
        </p:nvGrpSpPr>
        <p:grpSpPr>
          <a:xfrm>
            <a:off x="3138172" y="2038119"/>
            <a:ext cx="2729229" cy="1078266"/>
            <a:chOff x="0" y="0"/>
            <a:chExt cx="2729227" cy="1078264"/>
          </a:xfrm>
        </p:grpSpPr>
        <p:sp>
          <p:nvSpPr>
            <p:cNvPr id="997" name="Shape"/>
            <p:cNvSpPr/>
            <p:nvPr/>
          </p:nvSpPr>
          <p:spPr>
            <a:xfrm>
              <a:off x="0" y="0"/>
              <a:ext cx="2729228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3307" y="10800"/>
                  </a:lnTo>
                  <a:lnTo>
                    <a:pt x="3307" y="0"/>
                  </a:lnTo>
                  <a:lnTo>
                    <a:pt x="18293" y="0"/>
                  </a:lnTo>
                  <a:lnTo>
                    <a:pt x="18293" y="10800"/>
                  </a:lnTo>
                  <a:lnTo>
                    <a:pt x="21600" y="1080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98" name="From Provider"/>
            <p:cNvSpPr txBox="1"/>
            <p:nvPr/>
          </p:nvSpPr>
          <p:spPr>
            <a:xfrm>
              <a:off x="417899" y="134948"/>
              <a:ext cx="189343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From Provider</a:t>
              </a:r>
            </a:p>
          </p:txBody>
        </p:sp>
      </p:grpSp>
      <p:grpSp>
        <p:nvGrpSpPr>
          <p:cNvPr id="1002" name="Right Arrow 81"/>
          <p:cNvGrpSpPr/>
          <p:nvPr/>
        </p:nvGrpSpPr>
        <p:grpSpPr>
          <a:xfrm>
            <a:off x="6780856" y="3256327"/>
            <a:ext cx="1353723" cy="1488346"/>
            <a:chOff x="0" y="0"/>
            <a:chExt cx="1353722" cy="1488344"/>
          </a:xfrm>
        </p:grpSpPr>
        <p:sp>
          <p:nvSpPr>
            <p:cNvPr id="1000" name="Arrow"/>
            <p:cNvSpPr/>
            <p:nvPr/>
          </p:nvSpPr>
          <p:spPr>
            <a:xfrm flipH="1"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1" name="From Peer"/>
            <p:cNvSpPr txBox="1"/>
            <p:nvPr/>
          </p:nvSpPr>
          <p:spPr>
            <a:xfrm>
              <a:off x="338430" y="355552"/>
              <a:ext cx="1015293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From Peer</a:t>
              </a:r>
            </a:p>
          </p:txBody>
        </p:sp>
      </p:grpSp>
      <p:grpSp>
        <p:nvGrpSpPr>
          <p:cNvPr id="1005" name="Right Arrow 82"/>
          <p:cNvGrpSpPr/>
          <p:nvPr/>
        </p:nvGrpSpPr>
        <p:grpSpPr>
          <a:xfrm>
            <a:off x="923338" y="3332527"/>
            <a:ext cx="1353724" cy="1488346"/>
            <a:chOff x="0" y="0"/>
            <a:chExt cx="1353722" cy="1488344"/>
          </a:xfrm>
        </p:grpSpPr>
        <p:sp>
          <p:nvSpPr>
            <p:cNvPr id="1003" name="Arrow"/>
            <p:cNvSpPr/>
            <p:nvPr/>
          </p:nvSpPr>
          <p:spPr>
            <a:xfrm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4" name="From Peer"/>
            <p:cNvSpPr txBox="1"/>
            <p:nvPr/>
          </p:nvSpPr>
          <p:spPr>
            <a:xfrm>
              <a:off x="-1" y="355552"/>
              <a:ext cx="1015293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From Peer</a:t>
              </a:r>
            </a:p>
          </p:txBody>
        </p:sp>
      </p:grpSp>
      <p:grpSp>
        <p:nvGrpSpPr>
          <p:cNvPr id="1008" name="Up Arrow 3"/>
          <p:cNvGrpSpPr/>
          <p:nvPr/>
        </p:nvGrpSpPr>
        <p:grpSpPr>
          <a:xfrm>
            <a:off x="2937372" y="5122843"/>
            <a:ext cx="3250436" cy="1078266"/>
            <a:chOff x="0" y="0"/>
            <a:chExt cx="3250435" cy="1078264"/>
          </a:xfrm>
        </p:grpSpPr>
        <p:sp>
          <p:nvSpPr>
            <p:cNvPr id="1006" name="Shape"/>
            <p:cNvSpPr/>
            <p:nvPr/>
          </p:nvSpPr>
          <p:spPr>
            <a:xfrm>
              <a:off x="-1" y="0"/>
              <a:ext cx="3250437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10800"/>
                  </a:lnTo>
                  <a:lnTo>
                    <a:pt x="18177" y="10800"/>
                  </a:lnTo>
                  <a:lnTo>
                    <a:pt x="18177" y="21600"/>
                  </a:lnTo>
                  <a:lnTo>
                    <a:pt x="3423" y="21600"/>
                  </a:lnTo>
                  <a:lnTo>
                    <a:pt x="3423" y="10800"/>
                  </a:ln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7" name="From Customer"/>
            <p:cNvSpPr txBox="1"/>
            <p:nvPr/>
          </p:nvSpPr>
          <p:spPr>
            <a:xfrm>
              <a:off x="515161" y="506081"/>
              <a:ext cx="222011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From Customer</a:t>
              </a:r>
            </a:p>
          </p:txBody>
        </p:sp>
      </p:grpSp>
      <p:grpSp>
        <p:nvGrpSpPr>
          <p:cNvPr id="1011" name="Group 85"/>
          <p:cNvGrpSpPr/>
          <p:nvPr/>
        </p:nvGrpSpPr>
        <p:grpSpPr>
          <a:xfrm>
            <a:off x="6323472" y="2031694"/>
            <a:ext cx="2081244" cy="1229065"/>
            <a:chOff x="0" y="0"/>
            <a:chExt cx="2081243" cy="1229064"/>
          </a:xfrm>
        </p:grpSpPr>
        <p:sp>
          <p:nvSpPr>
            <p:cNvPr id="1009" name="Rectangular Callout 86"/>
            <p:cNvSpPr/>
            <p:nvPr/>
          </p:nvSpPr>
          <p:spPr>
            <a:xfrm flipH="1">
              <a:off x="-1" y="0"/>
              <a:ext cx="2081245" cy="1229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4604" y="0"/>
                  </a:lnTo>
                  <a:lnTo>
                    <a:pt x="14604" y="10879"/>
                  </a:lnTo>
                  <a:lnTo>
                    <a:pt x="21600" y="21600"/>
                  </a:lnTo>
                  <a:lnTo>
                    <a:pt x="14604" y="15542"/>
                  </a:lnTo>
                  <a:lnTo>
                    <a:pt x="14604" y="18650"/>
                  </a:lnTo>
                  <a:lnTo>
                    <a:pt x="0" y="18650"/>
                  </a:lnTo>
                  <a:lnTo>
                    <a:pt x="0" y="10879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0" name="TextBox 87"/>
            <p:cNvSpPr txBox="1"/>
            <p:nvPr/>
          </p:nvSpPr>
          <p:spPr>
            <a:xfrm>
              <a:off x="674121" y="45719"/>
              <a:ext cx="1407121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ISP Routes</a:t>
              </a:r>
            </a:p>
          </p:txBody>
        </p:sp>
      </p:grpSp>
      <p:grpSp>
        <p:nvGrpSpPr>
          <p:cNvPr id="1015" name="AutoShape 28"/>
          <p:cNvGrpSpPr/>
          <p:nvPr/>
        </p:nvGrpSpPr>
        <p:grpSpPr>
          <a:xfrm>
            <a:off x="6112066" y="3346298"/>
            <a:ext cx="228601" cy="228601"/>
            <a:chOff x="0" y="0"/>
            <a:chExt cx="228600" cy="228600"/>
          </a:xfrm>
        </p:grpSpPr>
        <p:sp>
          <p:nvSpPr>
            <p:cNvPr id="1012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13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14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" presetClass="entr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2" presetClass="entr" presetSubtype="4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" presetClass="entr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2" presetClass="entr" presetSubtype="4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2" presetClass="entr" presetSubtype="4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2" presetClass="entr" presetSubtype="4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" presetClass="entr" presetSubtype="4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4" fill="hold" grpId="1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2" presetClass="entr" presetSubtype="4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/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9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9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2" presetClass="entr" presetSubtype="4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9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9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2" presetClass="entr" presetSubtype="4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1" presetID="2" presetClass="entr" presetSubtype="4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2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16" presetID="2" presetClass="entr" presetSubtype="4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7" fill="hold"/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9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9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3000"/>
                            </p:stCondLst>
                            <p:childTnLst>
                              <p:par>
                                <p:cTn id="121" presetID="2" presetClass="entr" presetSubtype="4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9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9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500"/>
                            </p:stCondLst>
                            <p:childTnLst>
                              <p:par>
                                <p:cTn id="126" presetID="22" presetClass="entr" presetSubtype="2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7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8" dur="5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4000"/>
                            </p:stCondLst>
                            <p:childTnLst>
                              <p:par>
                                <p:cTn id="130" presetID="22" presetClass="entr" presetSubtype="8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1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4500"/>
                            </p:stCondLst>
                            <p:childTnLst>
                              <p:par>
                                <p:cTn id="134" presetID="2" presetClass="entr" presetSubtype="4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5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0"/>
                            </p:stCondLst>
                            <p:childTnLst>
                              <p:par>
                                <p:cTn id="139" presetID="2" presetClass="entr" presetSubtype="4" fill="hold" grpId="2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0" fill="hold"/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9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9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500"/>
                            </p:stCondLst>
                            <p:childTnLst>
                              <p:par>
                                <p:cTn id="144" presetID="2" presetClass="entr" presetSubtype="4" fill="hold" grpId="2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5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6000"/>
                            </p:stCondLst>
                            <p:childTnLst>
                              <p:par>
                                <p:cTn id="149" presetID="2" presetClass="entr" presetSubtype="4" fill="hold" grpId="3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6500"/>
                            </p:stCondLst>
                            <p:childTnLst>
                              <p:par>
                                <p:cTn id="154" presetID="2" presetClass="entr" presetSubtype="4" fill="hold" grpId="3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5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000"/>
                            </p:stCondLst>
                            <p:childTnLst>
                              <p:par>
                                <p:cTn id="159" presetID="2" presetClass="entr" presetSubtype="4" fill="hold" grpId="3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7500"/>
                            </p:stCondLst>
                            <p:childTnLst>
                              <p:par>
                                <p:cTn id="164" presetID="2" presetClass="entr" presetSubtype="4" fill="hold" grpId="3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5" fill="hold"/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9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9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8000"/>
                            </p:stCondLst>
                            <p:childTnLst>
                              <p:par>
                                <p:cTn id="169" presetID="2" presetClass="entr" presetSubtype="4" fill="hold" grpId="3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" presetClass="entr" presetSubtype="4" fill="hold" grpId="3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6" fill="hold"/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9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9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00"/>
                            </p:stCondLst>
                            <p:childTnLst>
                              <p:par>
                                <p:cTn id="180" presetID="2" presetClass="entr" presetSubtype="4" fill="hold" grpId="3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1" fill="hold"/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9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9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000"/>
                            </p:stCondLst>
                            <p:childTnLst>
                              <p:par>
                                <p:cTn id="185" presetID="2" presetClass="entr" presetSubtype="4" fill="hold" grpId="3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6" fill="hold"/>
                                        <p:tgtEl>
                                          <p:spTgt spid="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9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9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00"/>
                            </p:stCondLst>
                            <p:childTnLst>
                              <p:par>
                                <p:cTn id="190" presetID="2" presetClass="entr" presetSubtype="4" fill="hold" grpId="3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1" fill="hold"/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9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000"/>
                            </p:stCondLst>
                            <p:childTnLst>
                              <p:par>
                                <p:cTn id="195" presetID="22" presetClass="entr" presetSubtype="1" fill="hold" grpId="3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6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7" dur="5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9" presetID="2" presetClass="entr" presetSubtype="4" fill="hold" grpId="4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3000"/>
                            </p:stCondLst>
                            <p:childTnLst>
                              <p:par>
                                <p:cTn id="204" presetID="2" presetClass="entr" presetSubtype="4" fill="hold" grpId="4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5" fill="hold"/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9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9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3500"/>
                            </p:stCondLst>
                            <p:childTnLst>
                              <p:par>
                                <p:cTn id="209" presetID="2" presetClass="entr" presetSubtype="4" fill="hold" grpId="4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0" fill="hold"/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9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9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4000"/>
                            </p:stCondLst>
                            <p:childTnLst>
                              <p:par>
                                <p:cTn id="214" presetID="2" presetClass="entr" presetSubtype="4" fill="hold" grpId="4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5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4500"/>
                            </p:stCondLst>
                            <p:childTnLst>
                              <p:par>
                                <p:cTn id="219" presetID="2" presetClass="entr" presetSubtype="4" fill="hold" grpId="4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0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1" dur="500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500" fill="hold"/>
                                        <p:tgtEl>
                                          <p:spTgt spid="9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24" presetID="2" presetClass="entr" presetSubtype="4" fill="hold" grpId="4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5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6" dur="500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500" fill="hold"/>
                                        <p:tgtEl>
                                          <p:spTgt spid="9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29" presetID="2" presetClass="entr" presetSubtype="4" fill="hold" grpId="4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0" fill="hold"/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9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9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6000"/>
                            </p:stCondLst>
                            <p:childTnLst>
                              <p:par>
                                <p:cTn id="234" presetID="2" presetClass="entr" presetSubtype="4" fill="hold" grpId="4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5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6500"/>
                            </p:stCondLst>
                            <p:childTnLst>
                              <p:par>
                                <p:cTn id="239" presetID="2" presetClass="entr" presetSubtype="4" fill="hold" grpId="4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9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9" grpId="42" animBg="1" advAuto="0"/>
      <p:bldP spid="930" grpId="47" animBg="1" advAuto="0"/>
      <p:bldP spid="931" grpId="41" animBg="1" advAuto="0"/>
      <p:bldP spid="932" grpId="45" animBg="1" advAuto="0"/>
      <p:bldP spid="933" grpId="40" animBg="1" advAuto="0"/>
      <p:bldP spid="934" grpId="43" animBg="1" advAuto="0"/>
      <p:bldP spid="935" grpId="44" animBg="1" advAuto="0"/>
      <p:bldP spid="936" grpId="48" animBg="1" advAuto="0"/>
      <p:bldP spid="937" grpId="46" animBg="1" advAuto="0"/>
      <p:bldP spid="938" grpId="33" animBg="1" advAuto="0"/>
      <p:bldP spid="939" grpId="30" animBg="1" advAuto="0"/>
      <p:bldP spid="940" grpId="28" animBg="1" advAuto="0"/>
      <p:bldP spid="941" grpId="27" animBg="1" advAuto="0"/>
      <p:bldP spid="942" grpId="32" animBg="1" advAuto="0"/>
      <p:bldP spid="943" grpId="34" animBg="1" advAuto="0"/>
      <p:bldP spid="944" grpId="29" animBg="1" advAuto="0"/>
      <p:bldP spid="945" grpId="31" animBg="1" advAuto="0"/>
      <p:bldP spid="970" grpId="8" animBg="1" advAuto="0"/>
      <p:bldP spid="971" grpId="10" animBg="1" advAuto="0"/>
      <p:bldP spid="972" grpId="17" animBg="1" advAuto="0"/>
      <p:bldP spid="973" grpId="16" animBg="1" advAuto="0"/>
      <p:bldP spid="974" grpId="15" animBg="1" advAuto="0"/>
      <p:bldP spid="975" grpId="14" animBg="1" advAuto="0"/>
      <p:bldP spid="976" grpId="12" animBg="1" advAuto="0"/>
      <p:bldP spid="977" grpId="13" animBg="1" advAuto="0"/>
      <p:bldP spid="978" grpId="9" animBg="1" advAuto="0"/>
      <p:bldP spid="979" grpId="11" animBg="1" advAuto="0"/>
      <p:bldP spid="980" grpId="18" animBg="1" advAuto="0"/>
      <p:bldP spid="981" grpId="21" animBg="1" advAuto="0"/>
      <p:bldP spid="982" grpId="22" animBg="1" advAuto="0"/>
      <p:bldP spid="983" grpId="23" animBg="1" advAuto="0"/>
      <p:bldP spid="984" grpId="24" animBg="1" advAuto="0"/>
      <p:bldP spid="985" grpId="19" animBg="1" advAuto="0"/>
      <p:bldP spid="986" grpId="20" animBg="1" advAuto="0"/>
      <p:bldP spid="987" grpId="35" animBg="1" advAuto="0"/>
      <p:bldP spid="988" grpId="36" animBg="1" advAuto="0"/>
      <p:bldP spid="989" grpId="37" animBg="1" advAuto="0"/>
      <p:bldP spid="990" grpId="2" animBg="1" advAuto="0"/>
      <p:bldP spid="991" grpId="3" animBg="1" advAuto="0"/>
      <p:bldP spid="992" grpId="4" animBg="1" advAuto="0"/>
      <p:bldP spid="993" grpId="5" animBg="1" advAuto="0"/>
      <p:bldP spid="994" grpId="6" animBg="1" advAuto="0"/>
      <p:bldP spid="995" grpId="38" animBg="1" advAuto="0"/>
      <p:bldP spid="999" grpId="39" animBg="1" advAuto="0"/>
      <p:bldP spid="1002" grpId="25" animBg="1" advAuto="0"/>
      <p:bldP spid="1005" grpId="26" animBg="1" advAuto="0"/>
      <p:bldP spid="1008" grpId="7" animBg="1" advAuto="0"/>
      <p:bldP spid="1011" grpId="1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Slide Number Placeholder 4"/>
          <p:cNvSpPr txBox="1">
            <a:spLocks noGrp="1"/>
          </p:cNvSpPr>
          <p:nvPr>
            <p:ph type="sldNum" sz="quarter" idx="2"/>
          </p:nvPr>
        </p:nvSpPr>
        <p:spPr>
          <a:xfrm>
            <a:off x="133037" y="1228261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018" name="Title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Exporting Routes</a:t>
            </a:r>
          </a:p>
        </p:txBody>
      </p:sp>
      <p:grpSp>
        <p:nvGrpSpPr>
          <p:cNvPr id="1021" name="Cloud 102"/>
          <p:cNvGrpSpPr/>
          <p:nvPr/>
        </p:nvGrpSpPr>
        <p:grpSpPr>
          <a:xfrm>
            <a:off x="1709074" y="2904719"/>
            <a:ext cx="5443474" cy="2457114"/>
            <a:chOff x="0" y="0"/>
            <a:chExt cx="5443472" cy="2457113"/>
          </a:xfrm>
        </p:grpSpPr>
        <p:sp>
          <p:nvSpPr>
            <p:cNvPr id="1019" name="Shape"/>
            <p:cNvSpPr/>
            <p:nvPr/>
          </p:nvSpPr>
          <p:spPr>
            <a:xfrm>
              <a:off x="0" y="0"/>
              <a:ext cx="5443473" cy="245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20" name="Shape"/>
            <p:cNvSpPr/>
            <p:nvPr/>
          </p:nvSpPr>
          <p:spPr>
            <a:xfrm>
              <a:off x="276407" y="124942"/>
              <a:ext cx="4988039" cy="20861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22" name="AutoShape 7"/>
          <p:cNvSpPr/>
          <p:nvPr/>
        </p:nvSpPr>
        <p:spPr>
          <a:xfrm>
            <a:off x="5791200" y="36576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3" name="AutoShape 8"/>
          <p:cNvSpPr/>
          <p:nvPr/>
        </p:nvSpPr>
        <p:spPr>
          <a:xfrm>
            <a:off x="3733800" y="4495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4" name="AutoShape 9"/>
          <p:cNvSpPr/>
          <p:nvPr/>
        </p:nvSpPr>
        <p:spPr>
          <a:xfrm>
            <a:off x="57912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5" name="AutoShape 10"/>
          <p:cNvSpPr/>
          <p:nvPr/>
        </p:nvSpPr>
        <p:spPr>
          <a:xfrm>
            <a:off x="3810000" y="33528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6" name="AutoShape 11"/>
          <p:cNvSpPr/>
          <p:nvPr/>
        </p:nvSpPr>
        <p:spPr>
          <a:xfrm>
            <a:off x="5257800" y="3429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7" name="AutoShape 12"/>
          <p:cNvSpPr/>
          <p:nvPr/>
        </p:nvSpPr>
        <p:spPr>
          <a:xfrm>
            <a:off x="4800600" y="4572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8" name="AutoShape 13"/>
          <p:cNvSpPr/>
          <p:nvPr/>
        </p:nvSpPr>
        <p:spPr>
          <a:xfrm>
            <a:off x="4419600" y="35052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29" name="AutoShape 14"/>
          <p:cNvSpPr/>
          <p:nvPr/>
        </p:nvSpPr>
        <p:spPr>
          <a:xfrm>
            <a:off x="2895600" y="43434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0" name="AutoShape 15"/>
          <p:cNvSpPr/>
          <p:nvPr/>
        </p:nvSpPr>
        <p:spPr>
          <a:xfrm>
            <a:off x="3581400" y="3810000"/>
            <a:ext cx="228600" cy="228600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1" name="AutoShape 16"/>
          <p:cNvSpPr/>
          <p:nvPr/>
        </p:nvSpPr>
        <p:spPr>
          <a:xfrm>
            <a:off x="2514600" y="3581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2" name="AutoShape 17"/>
          <p:cNvSpPr/>
          <p:nvPr/>
        </p:nvSpPr>
        <p:spPr>
          <a:xfrm>
            <a:off x="39624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3" name="AutoShape 18"/>
          <p:cNvSpPr/>
          <p:nvPr/>
        </p:nvSpPr>
        <p:spPr>
          <a:xfrm>
            <a:off x="5867400" y="4648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4" name="AutoShape 19"/>
          <p:cNvSpPr/>
          <p:nvPr/>
        </p:nvSpPr>
        <p:spPr>
          <a:xfrm>
            <a:off x="57150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5" name="AutoShape 20"/>
          <p:cNvSpPr/>
          <p:nvPr/>
        </p:nvSpPr>
        <p:spPr>
          <a:xfrm>
            <a:off x="2743200" y="39624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6" name="AutoShape 21"/>
          <p:cNvSpPr/>
          <p:nvPr/>
        </p:nvSpPr>
        <p:spPr>
          <a:xfrm>
            <a:off x="3505200" y="42672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7" name="AutoShape 22"/>
          <p:cNvSpPr/>
          <p:nvPr/>
        </p:nvSpPr>
        <p:spPr>
          <a:xfrm>
            <a:off x="5105400" y="40386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38" name="AutoShape 23"/>
          <p:cNvSpPr/>
          <p:nvPr/>
        </p:nvSpPr>
        <p:spPr>
          <a:xfrm>
            <a:off x="3352800" y="3352800"/>
            <a:ext cx="228600" cy="228600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42" name="AutoShape 24"/>
          <p:cNvGrpSpPr/>
          <p:nvPr/>
        </p:nvGrpSpPr>
        <p:grpSpPr>
          <a:xfrm>
            <a:off x="4267200" y="4572000"/>
            <a:ext cx="228600" cy="228600"/>
            <a:chOff x="0" y="0"/>
            <a:chExt cx="228600" cy="228600"/>
          </a:xfrm>
        </p:grpSpPr>
        <p:sp>
          <p:nvSpPr>
            <p:cNvPr id="103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46" name="AutoShape 25"/>
          <p:cNvGrpSpPr/>
          <p:nvPr/>
        </p:nvGrpSpPr>
        <p:grpSpPr>
          <a:xfrm>
            <a:off x="4800600" y="3276600"/>
            <a:ext cx="228600" cy="228600"/>
            <a:chOff x="0" y="0"/>
            <a:chExt cx="228600" cy="228600"/>
          </a:xfrm>
        </p:grpSpPr>
        <p:sp>
          <p:nvSpPr>
            <p:cNvPr id="1043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4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5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50" name="AutoShape 26"/>
          <p:cNvGrpSpPr/>
          <p:nvPr/>
        </p:nvGrpSpPr>
        <p:grpSpPr>
          <a:xfrm>
            <a:off x="2590800" y="4495800"/>
            <a:ext cx="228600" cy="228600"/>
            <a:chOff x="0" y="0"/>
            <a:chExt cx="228600" cy="228600"/>
          </a:xfrm>
        </p:grpSpPr>
        <p:sp>
          <p:nvSpPr>
            <p:cNvPr id="1047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8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49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54" name="AutoShape 27"/>
          <p:cNvGrpSpPr/>
          <p:nvPr/>
        </p:nvGrpSpPr>
        <p:grpSpPr>
          <a:xfrm>
            <a:off x="2667000" y="3200400"/>
            <a:ext cx="228600" cy="228600"/>
            <a:chOff x="0" y="0"/>
            <a:chExt cx="228600" cy="228600"/>
          </a:xfrm>
        </p:grpSpPr>
        <p:sp>
          <p:nvSpPr>
            <p:cNvPr id="1051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52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53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58" name="AutoShape 28"/>
          <p:cNvGrpSpPr/>
          <p:nvPr/>
        </p:nvGrpSpPr>
        <p:grpSpPr>
          <a:xfrm>
            <a:off x="6172200" y="4038600"/>
            <a:ext cx="228600" cy="228600"/>
            <a:chOff x="0" y="0"/>
            <a:chExt cx="228600" cy="228600"/>
          </a:xfrm>
        </p:grpSpPr>
        <p:sp>
          <p:nvSpPr>
            <p:cNvPr id="105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5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5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62" name="AutoShape 29"/>
          <p:cNvGrpSpPr/>
          <p:nvPr/>
        </p:nvGrpSpPr>
        <p:grpSpPr>
          <a:xfrm>
            <a:off x="4495800" y="4191000"/>
            <a:ext cx="228600" cy="228600"/>
            <a:chOff x="0" y="0"/>
            <a:chExt cx="228600" cy="228600"/>
          </a:xfrm>
        </p:grpSpPr>
        <p:sp>
          <p:nvSpPr>
            <p:cNvPr id="105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6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6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63" name="AutoShape 30"/>
          <p:cNvSpPr/>
          <p:nvPr/>
        </p:nvSpPr>
        <p:spPr>
          <a:xfrm>
            <a:off x="61737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4" name="AutoShape 31"/>
          <p:cNvSpPr/>
          <p:nvPr/>
        </p:nvSpPr>
        <p:spPr>
          <a:xfrm>
            <a:off x="5335523" y="4419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5" name="AutoShape 32"/>
          <p:cNvSpPr/>
          <p:nvPr/>
        </p:nvSpPr>
        <p:spPr>
          <a:xfrm>
            <a:off x="3125723" y="4572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6" name="AutoShape 33"/>
          <p:cNvSpPr/>
          <p:nvPr/>
        </p:nvSpPr>
        <p:spPr>
          <a:xfrm>
            <a:off x="3125723" y="39624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7" name="AutoShape 34"/>
          <p:cNvSpPr/>
          <p:nvPr/>
        </p:nvSpPr>
        <p:spPr>
          <a:xfrm>
            <a:off x="3049523" y="3657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8" name="AutoShape 35"/>
          <p:cNvSpPr/>
          <p:nvPr/>
        </p:nvSpPr>
        <p:spPr>
          <a:xfrm>
            <a:off x="4116323" y="4191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9" name="AutoShape 36"/>
          <p:cNvSpPr/>
          <p:nvPr/>
        </p:nvSpPr>
        <p:spPr>
          <a:xfrm>
            <a:off x="4954523" y="37338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0" name="AutoShape 37"/>
          <p:cNvSpPr/>
          <p:nvPr/>
        </p:nvSpPr>
        <p:spPr>
          <a:xfrm>
            <a:off x="4192523" y="32766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1" name="AutoShape 38"/>
          <p:cNvSpPr/>
          <p:nvPr/>
        </p:nvSpPr>
        <p:spPr>
          <a:xfrm>
            <a:off x="6097523" y="3738848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72" name="AutoShape 39"/>
          <p:cNvSpPr/>
          <p:nvPr/>
        </p:nvSpPr>
        <p:spPr>
          <a:xfrm>
            <a:off x="5411723" y="38100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75" name="Down Arrow 137"/>
          <p:cNvGrpSpPr/>
          <p:nvPr/>
        </p:nvGrpSpPr>
        <p:grpSpPr>
          <a:xfrm>
            <a:off x="3169286" y="5100808"/>
            <a:ext cx="2729228" cy="1078266"/>
            <a:chOff x="0" y="0"/>
            <a:chExt cx="2729227" cy="1078264"/>
          </a:xfrm>
        </p:grpSpPr>
        <p:sp>
          <p:nvSpPr>
            <p:cNvPr id="1073" name="Shape"/>
            <p:cNvSpPr/>
            <p:nvPr/>
          </p:nvSpPr>
          <p:spPr>
            <a:xfrm>
              <a:off x="0" y="0"/>
              <a:ext cx="2729228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3307" y="10800"/>
                  </a:lnTo>
                  <a:lnTo>
                    <a:pt x="3307" y="0"/>
                  </a:lnTo>
                  <a:lnTo>
                    <a:pt x="18293" y="0"/>
                  </a:lnTo>
                  <a:lnTo>
                    <a:pt x="18293" y="10800"/>
                  </a:lnTo>
                  <a:lnTo>
                    <a:pt x="21600" y="10800"/>
                  </a:lnTo>
                  <a:lnTo>
                    <a:pt x="10800" y="21600"/>
                  </a:ln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4" name="To Customer"/>
            <p:cNvSpPr txBox="1"/>
            <p:nvPr/>
          </p:nvSpPr>
          <p:spPr>
            <a:xfrm>
              <a:off x="417899" y="134948"/>
              <a:ext cx="189343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To Customer</a:t>
              </a:r>
            </a:p>
          </p:txBody>
        </p:sp>
      </p:grpSp>
      <p:grpSp>
        <p:nvGrpSpPr>
          <p:cNvPr id="1078" name="Right Arrow 138"/>
          <p:cNvGrpSpPr/>
          <p:nvPr/>
        </p:nvGrpSpPr>
        <p:grpSpPr>
          <a:xfrm>
            <a:off x="981280" y="3312255"/>
            <a:ext cx="1353723" cy="1488345"/>
            <a:chOff x="0" y="0"/>
            <a:chExt cx="1353722" cy="1488344"/>
          </a:xfrm>
        </p:grpSpPr>
        <p:sp>
          <p:nvSpPr>
            <p:cNvPr id="1076" name="Arrow"/>
            <p:cNvSpPr/>
            <p:nvPr/>
          </p:nvSpPr>
          <p:spPr>
            <a:xfrm flipH="1"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77" name="To Peer"/>
            <p:cNvSpPr txBox="1"/>
            <p:nvPr/>
          </p:nvSpPr>
          <p:spPr>
            <a:xfrm>
              <a:off x="338430" y="527002"/>
              <a:ext cx="10152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To Peer</a:t>
              </a:r>
            </a:p>
          </p:txBody>
        </p:sp>
      </p:grpSp>
      <p:grpSp>
        <p:nvGrpSpPr>
          <p:cNvPr id="1081" name="Right Arrow 139"/>
          <p:cNvGrpSpPr/>
          <p:nvPr/>
        </p:nvGrpSpPr>
        <p:grpSpPr>
          <a:xfrm>
            <a:off x="6630075" y="3312255"/>
            <a:ext cx="1353723" cy="1488345"/>
            <a:chOff x="0" y="0"/>
            <a:chExt cx="1353722" cy="1488344"/>
          </a:xfrm>
        </p:grpSpPr>
        <p:sp>
          <p:nvSpPr>
            <p:cNvPr id="1079" name="Arrow"/>
            <p:cNvSpPr/>
            <p:nvPr/>
          </p:nvSpPr>
          <p:spPr>
            <a:xfrm>
              <a:off x="0" y="0"/>
              <a:ext cx="1353723" cy="148834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 w="19050" cap="flat">
              <a:solidFill>
                <a:srgbClr val="1C324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0" name="To Peer"/>
            <p:cNvSpPr txBox="1"/>
            <p:nvPr/>
          </p:nvSpPr>
          <p:spPr>
            <a:xfrm>
              <a:off x="-1" y="527002"/>
              <a:ext cx="10152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To Peer</a:t>
              </a:r>
            </a:p>
          </p:txBody>
        </p:sp>
      </p:grpSp>
      <p:grpSp>
        <p:nvGrpSpPr>
          <p:cNvPr id="1084" name="Up Arrow 140"/>
          <p:cNvGrpSpPr/>
          <p:nvPr/>
        </p:nvGrpSpPr>
        <p:grpSpPr>
          <a:xfrm>
            <a:off x="2908681" y="2122135"/>
            <a:ext cx="3250437" cy="1078266"/>
            <a:chOff x="0" y="0"/>
            <a:chExt cx="3250435" cy="1078264"/>
          </a:xfrm>
        </p:grpSpPr>
        <p:sp>
          <p:nvSpPr>
            <p:cNvPr id="1082" name="Shape"/>
            <p:cNvSpPr/>
            <p:nvPr/>
          </p:nvSpPr>
          <p:spPr>
            <a:xfrm>
              <a:off x="-1" y="0"/>
              <a:ext cx="3250437" cy="1078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10800"/>
                  </a:lnTo>
                  <a:lnTo>
                    <a:pt x="18177" y="10800"/>
                  </a:lnTo>
                  <a:lnTo>
                    <a:pt x="18177" y="21600"/>
                  </a:lnTo>
                  <a:lnTo>
                    <a:pt x="3423" y="21600"/>
                  </a:lnTo>
                  <a:lnTo>
                    <a:pt x="3423" y="10800"/>
                  </a:ln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83" name="To Provider"/>
            <p:cNvSpPr txBox="1"/>
            <p:nvPr/>
          </p:nvSpPr>
          <p:spPr>
            <a:xfrm>
              <a:off x="515161" y="506081"/>
              <a:ext cx="222011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To Provider</a:t>
              </a:r>
            </a:p>
          </p:txBody>
        </p:sp>
      </p:grpSp>
      <p:grpSp>
        <p:nvGrpSpPr>
          <p:cNvPr id="1088" name="AutoShape 28"/>
          <p:cNvGrpSpPr/>
          <p:nvPr/>
        </p:nvGrpSpPr>
        <p:grpSpPr>
          <a:xfrm>
            <a:off x="6112066" y="3346298"/>
            <a:ext cx="228601" cy="228601"/>
            <a:chOff x="0" y="0"/>
            <a:chExt cx="228600" cy="228600"/>
          </a:xfrm>
        </p:grpSpPr>
        <p:sp>
          <p:nvSpPr>
            <p:cNvPr id="108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8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8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089" name="AutoShape 8"/>
          <p:cNvSpPr/>
          <p:nvPr/>
        </p:nvSpPr>
        <p:spPr>
          <a:xfrm>
            <a:off x="4802437" y="6490301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90" name="AutoShape 14"/>
          <p:cNvSpPr/>
          <p:nvPr/>
        </p:nvSpPr>
        <p:spPr>
          <a:xfrm>
            <a:off x="3964237" y="6337901"/>
            <a:ext cx="228601" cy="228601"/>
          </a:xfrm>
          <a:prstGeom prst="diamond">
            <a:avLst/>
          </a:prstGeom>
          <a:solidFill>
            <a:schemeClr val="accent3"/>
          </a:solidFill>
          <a:ln>
            <a:solidFill>
              <a:srgbClr val="78310B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91" name="AutoShape 21"/>
          <p:cNvSpPr/>
          <p:nvPr/>
        </p:nvSpPr>
        <p:spPr>
          <a:xfrm>
            <a:off x="4573837" y="6261701"/>
            <a:ext cx="228601" cy="228601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095" name="AutoShape 24"/>
          <p:cNvGrpSpPr/>
          <p:nvPr/>
        </p:nvGrpSpPr>
        <p:grpSpPr>
          <a:xfrm>
            <a:off x="5214651" y="6533450"/>
            <a:ext cx="228601" cy="228601"/>
            <a:chOff x="0" y="0"/>
            <a:chExt cx="228600" cy="228600"/>
          </a:xfrm>
        </p:grpSpPr>
        <p:sp>
          <p:nvSpPr>
            <p:cNvPr id="1092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3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4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099" name="AutoShape 26"/>
          <p:cNvGrpSpPr/>
          <p:nvPr/>
        </p:nvGrpSpPr>
        <p:grpSpPr>
          <a:xfrm>
            <a:off x="3659437" y="6490301"/>
            <a:ext cx="228601" cy="228601"/>
            <a:chOff x="0" y="0"/>
            <a:chExt cx="228600" cy="228600"/>
          </a:xfrm>
        </p:grpSpPr>
        <p:sp>
          <p:nvSpPr>
            <p:cNvPr id="1096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7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098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100" name="AutoShape 32"/>
          <p:cNvSpPr/>
          <p:nvPr/>
        </p:nvSpPr>
        <p:spPr>
          <a:xfrm>
            <a:off x="4194361" y="6566500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1" name="AutoShape 35"/>
          <p:cNvSpPr/>
          <p:nvPr/>
        </p:nvSpPr>
        <p:spPr>
          <a:xfrm>
            <a:off x="5184961" y="6185501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2" name="AutoShape 18"/>
          <p:cNvSpPr/>
          <p:nvPr/>
        </p:nvSpPr>
        <p:spPr>
          <a:xfrm>
            <a:off x="3659437" y="6072578"/>
            <a:ext cx="228601" cy="228601"/>
          </a:xfrm>
          <a:prstGeom prst="plus">
            <a:avLst>
              <a:gd name="adj" fmla="val 25000"/>
            </a:avLst>
          </a:prstGeom>
          <a:solidFill>
            <a:schemeClr val="accent4"/>
          </a:solidFill>
          <a:ln>
            <a:solidFill>
              <a:srgbClr val="1C324F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3" name="AutoShape 33"/>
          <p:cNvSpPr/>
          <p:nvPr/>
        </p:nvSpPr>
        <p:spPr>
          <a:xfrm>
            <a:off x="634075" y="35433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4" name="AutoShape 33"/>
          <p:cNvSpPr/>
          <p:nvPr/>
        </p:nvSpPr>
        <p:spPr>
          <a:xfrm>
            <a:off x="279699" y="3942127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5" name="AutoShape 33"/>
          <p:cNvSpPr/>
          <p:nvPr/>
        </p:nvSpPr>
        <p:spPr>
          <a:xfrm>
            <a:off x="632698" y="4152441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6" name="AutoShape 33"/>
          <p:cNvSpPr/>
          <p:nvPr/>
        </p:nvSpPr>
        <p:spPr>
          <a:xfrm>
            <a:off x="296225" y="47244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7" name="AutoShape 33"/>
          <p:cNvSpPr/>
          <p:nvPr/>
        </p:nvSpPr>
        <p:spPr>
          <a:xfrm>
            <a:off x="7871021" y="3359227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8" name="AutoShape 33"/>
          <p:cNvSpPr/>
          <p:nvPr/>
        </p:nvSpPr>
        <p:spPr>
          <a:xfrm>
            <a:off x="8235496" y="40767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9" name="AutoShape 33"/>
          <p:cNvSpPr/>
          <p:nvPr/>
        </p:nvSpPr>
        <p:spPr>
          <a:xfrm>
            <a:off x="8464096" y="3575817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0" name="AutoShape 33"/>
          <p:cNvSpPr/>
          <p:nvPr/>
        </p:nvSpPr>
        <p:spPr>
          <a:xfrm>
            <a:off x="8040188" y="4533900"/>
            <a:ext cx="226265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1" name="AutoShape 33"/>
          <p:cNvSpPr/>
          <p:nvPr/>
        </p:nvSpPr>
        <p:spPr>
          <a:xfrm>
            <a:off x="4918261" y="189353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2" name="AutoShape 33"/>
          <p:cNvSpPr/>
          <p:nvPr/>
        </p:nvSpPr>
        <p:spPr>
          <a:xfrm>
            <a:off x="5417233" y="1815060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3" name="AutoShape 33"/>
          <p:cNvSpPr/>
          <p:nvPr/>
        </p:nvSpPr>
        <p:spPr>
          <a:xfrm>
            <a:off x="4192523" y="1693865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14" name="AutoShape 33"/>
          <p:cNvSpPr/>
          <p:nvPr/>
        </p:nvSpPr>
        <p:spPr>
          <a:xfrm>
            <a:off x="3240023" y="1985811"/>
            <a:ext cx="226265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9" h="21600" extrusionOk="0">
                <a:moveTo>
                  <a:pt x="10716" y="2187"/>
                </a:moveTo>
                <a:cubicBezTo>
                  <a:pt x="10307" y="1746"/>
                  <a:pt x="9385" y="1018"/>
                  <a:pt x="8871" y="730"/>
                </a:cubicBezTo>
                <a:cubicBezTo>
                  <a:pt x="7721" y="152"/>
                  <a:pt x="6541" y="0"/>
                  <a:pt x="5271" y="0"/>
                </a:cubicBezTo>
                <a:cubicBezTo>
                  <a:pt x="4031" y="152"/>
                  <a:pt x="2851" y="575"/>
                  <a:pt x="1823" y="1305"/>
                </a:cubicBezTo>
                <a:cubicBezTo>
                  <a:pt x="1006" y="2187"/>
                  <a:pt x="431" y="3222"/>
                  <a:pt x="98" y="4220"/>
                </a:cubicBezTo>
                <a:cubicBezTo>
                  <a:pt x="-144" y="5410"/>
                  <a:pt x="98" y="6560"/>
                  <a:pt x="431" y="7597"/>
                </a:cubicBezTo>
                <a:lnTo>
                  <a:pt x="10716" y="21600"/>
                </a:lnTo>
                <a:lnTo>
                  <a:pt x="20851" y="7597"/>
                </a:lnTo>
                <a:cubicBezTo>
                  <a:pt x="21336" y="6560"/>
                  <a:pt x="21456" y="5410"/>
                  <a:pt x="21336" y="4220"/>
                </a:cubicBezTo>
                <a:cubicBezTo>
                  <a:pt x="20971" y="3222"/>
                  <a:pt x="20276" y="2187"/>
                  <a:pt x="19488" y="1305"/>
                </a:cubicBezTo>
                <a:cubicBezTo>
                  <a:pt x="18431" y="575"/>
                  <a:pt x="17281" y="152"/>
                  <a:pt x="16131" y="0"/>
                </a:cubicBezTo>
                <a:cubicBezTo>
                  <a:pt x="14861" y="0"/>
                  <a:pt x="13591" y="152"/>
                  <a:pt x="12561" y="730"/>
                </a:cubicBezTo>
                <a:cubicBezTo>
                  <a:pt x="12032" y="1018"/>
                  <a:pt x="11110" y="1746"/>
                  <a:pt x="10716" y="2187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6D0F14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grpSp>
        <p:nvGrpSpPr>
          <p:cNvPr id="1118" name="AutoShape 25"/>
          <p:cNvGrpSpPr/>
          <p:nvPr/>
        </p:nvGrpSpPr>
        <p:grpSpPr>
          <a:xfrm>
            <a:off x="981280" y="3429918"/>
            <a:ext cx="228601" cy="228601"/>
            <a:chOff x="0" y="0"/>
            <a:chExt cx="228600" cy="228600"/>
          </a:xfrm>
        </p:grpSpPr>
        <p:sp>
          <p:nvSpPr>
            <p:cNvPr id="111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1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1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22" name="AutoShape 25"/>
          <p:cNvGrpSpPr/>
          <p:nvPr/>
        </p:nvGrpSpPr>
        <p:grpSpPr>
          <a:xfrm>
            <a:off x="180401" y="4304381"/>
            <a:ext cx="228601" cy="228601"/>
            <a:chOff x="0" y="0"/>
            <a:chExt cx="228600" cy="228600"/>
          </a:xfrm>
        </p:grpSpPr>
        <p:sp>
          <p:nvSpPr>
            <p:cNvPr id="111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26" name="AutoShape 25"/>
          <p:cNvGrpSpPr/>
          <p:nvPr/>
        </p:nvGrpSpPr>
        <p:grpSpPr>
          <a:xfrm>
            <a:off x="180401" y="3587827"/>
            <a:ext cx="228601" cy="228601"/>
            <a:chOff x="0" y="0"/>
            <a:chExt cx="228600" cy="228600"/>
          </a:xfrm>
        </p:grpSpPr>
        <p:sp>
          <p:nvSpPr>
            <p:cNvPr id="1123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4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5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30" name="AutoShape 25"/>
          <p:cNvGrpSpPr/>
          <p:nvPr/>
        </p:nvGrpSpPr>
        <p:grpSpPr>
          <a:xfrm>
            <a:off x="759107" y="4495800"/>
            <a:ext cx="228601" cy="228600"/>
            <a:chOff x="0" y="0"/>
            <a:chExt cx="228600" cy="228600"/>
          </a:xfrm>
        </p:grpSpPr>
        <p:sp>
          <p:nvSpPr>
            <p:cNvPr id="1127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8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29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34" name="AutoShape 25"/>
          <p:cNvGrpSpPr/>
          <p:nvPr/>
        </p:nvGrpSpPr>
        <p:grpSpPr>
          <a:xfrm>
            <a:off x="3581400" y="2007835"/>
            <a:ext cx="228600" cy="228601"/>
            <a:chOff x="0" y="0"/>
            <a:chExt cx="228600" cy="228600"/>
          </a:xfrm>
        </p:grpSpPr>
        <p:sp>
          <p:nvSpPr>
            <p:cNvPr id="1131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32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33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38" name="AutoShape 25"/>
          <p:cNvGrpSpPr/>
          <p:nvPr/>
        </p:nvGrpSpPr>
        <p:grpSpPr>
          <a:xfrm>
            <a:off x="3810000" y="1740228"/>
            <a:ext cx="228600" cy="228601"/>
            <a:chOff x="0" y="0"/>
            <a:chExt cx="228600" cy="228600"/>
          </a:xfrm>
        </p:grpSpPr>
        <p:sp>
          <p:nvSpPr>
            <p:cNvPr id="113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3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3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42" name="AutoShape 25"/>
          <p:cNvGrpSpPr/>
          <p:nvPr/>
        </p:nvGrpSpPr>
        <p:grpSpPr>
          <a:xfrm>
            <a:off x="4567409" y="1745769"/>
            <a:ext cx="228601" cy="228601"/>
            <a:chOff x="0" y="0"/>
            <a:chExt cx="228600" cy="228600"/>
          </a:xfrm>
        </p:grpSpPr>
        <p:sp>
          <p:nvSpPr>
            <p:cNvPr id="113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46" name="AutoShape 25"/>
          <p:cNvGrpSpPr/>
          <p:nvPr/>
        </p:nvGrpSpPr>
        <p:grpSpPr>
          <a:xfrm>
            <a:off x="5145337" y="1625928"/>
            <a:ext cx="228601" cy="228601"/>
            <a:chOff x="0" y="0"/>
            <a:chExt cx="228600" cy="228600"/>
          </a:xfrm>
        </p:grpSpPr>
        <p:sp>
          <p:nvSpPr>
            <p:cNvPr id="1143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4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5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50" name="AutoShape 25"/>
          <p:cNvGrpSpPr/>
          <p:nvPr/>
        </p:nvGrpSpPr>
        <p:grpSpPr>
          <a:xfrm>
            <a:off x="8038665" y="3713527"/>
            <a:ext cx="228601" cy="228601"/>
            <a:chOff x="0" y="0"/>
            <a:chExt cx="228600" cy="228600"/>
          </a:xfrm>
        </p:grpSpPr>
        <p:sp>
          <p:nvSpPr>
            <p:cNvPr id="1147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8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49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54" name="AutoShape 25"/>
          <p:cNvGrpSpPr/>
          <p:nvPr/>
        </p:nvGrpSpPr>
        <p:grpSpPr>
          <a:xfrm>
            <a:off x="8276928" y="3315394"/>
            <a:ext cx="228601" cy="228601"/>
            <a:chOff x="0" y="0"/>
            <a:chExt cx="228600" cy="228600"/>
          </a:xfrm>
        </p:grpSpPr>
        <p:sp>
          <p:nvSpPr>
            <p:cNvPr id="1151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52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53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58" name="AutoShape 25"/>
          <p:cNvGrpSpPr/>
          <p:nvPr/>
        </p:nvGrpSpPr>
        <p:grpSpPr>
          <a:xfrm>
            <a:off x="8684770" y="3923841"/>
            <a:ext cx="228601" cy="228601"/>
            <a:chOff x="0" y="0"/>
            <a:chExt cx="228600" cy="228600"/>
          </a:xfrm>
        </p:grpSpPr>
        <p:sp>
          <p:nvSpPr>
            <p:cNvPr id="1155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56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57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62" name="AutoShape 25"/>
          <p:cNvGrpSpPr/>
          <p:nvPr/>
        </p:nvGrpSpPr>
        <p:grpSpPr>
          <a:xfrm>
            <a:off x="8462573" y="4268118"/>
            <a:ext cx="228601" cy="228601"/>
            <a:chOff x="0" y="0"/>
            <a:chExt cx="228600" cy="228600"/>
          </a:xfrm>
        </p:grpSpPr>
        <p:sp>
          <p:nvSpPr>
            <p:cNvPr id="1159" name="Circle"/>
            <p:cNvSpPr/>
            <p:nvPr/>
          </p:nvSpPr>
          <p:spPr>
            <a:xfrm>
              <a:off x="0" y="0"/>
              <a:ext cx="228600" cy="228600"/>
            </a:xfrm>
            <a:prstGeom prst="ellipse">
              <a:avLst/>
            </a:prstGeom>
            <a:solidFill>
              <a:srgbClr val="DEF5F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60" name="Shape"/>
            <p:cNvSpPr/>
            <p:nvPr/>
          </p:nvSpPr>
          <p:spPr>
            <a:xfrm>
              <a:off x="65775" y="68210"/>
              <a:ext cx="97050" cy="2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1161" name="Shape"/>
            <p:cNvSpPr/>
            <p:nvPr/>
          </p:nvSpPr>
          <p:spPr>
            <a:xfrm>
              <a:off x="0" y="0"/>
              <a:ext cx="228600" cy="228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1165" name="Group 175"/>
          <p:cNvGrpSpPr/>
          <p:nvPr/>
        </p:nvGrpSpPr>
        <p:grpSpPr>
          <a:xfrm>
            <a:off x="5480715" y="5541962"/>
            <a:ext cx="2923369" cy="1061232"/>
            <a:chOff x="0" y="0"/>
            <a:chExt cx="2923368" cy="1061230"/>
          </a:xfrm>
        </p:grpSpPr>
        <p:sp>
          <p:nvSpPr>
            <p:cNvPr id="1163" name="Rectangular Callout 176"/>
            <p:cNvSpPr/>
            <p:nvPr/>
          </p:nvSpPr>
          <p:spPr>
            <a:xfrm flipH="1">
              <a:off x="-1" y="0"/>
              <a:ext cx="2923370" cy="1061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7080" y="0"/>
                  </a:lnTo>
                  <a:lnTo>
                    <a:pt x="17080" y="12600"/>
                  </a:lnTo>
                  <a:lnTo>
                    <a:pt x="21600" y="18738"/>
                  </a:lnTo>
                  <a:lnTo>
                    <a:pt x="17080" y="18000"/>
                  </a:lnTo>
                  <a:lnTo>
                    <a:pt x="17080" y="21600"/>
                  </a:lnTo>
                  <a:lnTo>
                    <a:pt x="0" y="21600"/>
                  </a:lnTo>
                  <a:lnTo>
                    <a:pt x="0" y="12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64" name="TextBox 177"/>
            <p:cNvSpPr txBox="1"/>
            <p:nvPr/>
          </p:nvSpPr>
          <p:spPr>
            <a:xfrm>
              <a:off x="611709" y="45719"/>
              <a:ext cx="2311658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Customers get all routes</a:t>
              </a:r>
            </a:p>
          </p:txBody>
        </p:sp>
      </p:grpSp>
      <p:grpSp>
        <p:nvGrpSpPr>
          <p:cNvPr id="1168" name="Group 178"/>
          <p:cNvGrpSpPr/>
          <p:nvPr/>
        </p:nvGrpSpPr>
        <p:grpSpPr>
          <a:xfrm>
            <a:off x="6400800" y="1747115"/>
            <a:ext cx="2624526" cy="1484487"/>
            <a:chOff x="0" y="0"/>
            <a:chExt cx="2624525" cy="1484486"/>
          </a:xfrm>
        </p:grpSpPr>
        <p:sp>
          <p:nvSpPr>
            <p:cNvPr id="1166" name="Rectangular Callout 179"/>
            <p:cNvSpPr/>
            <p:nvPr/>
          </p:nvSpPr>
          <p:spPr>
            <a:xfrm flipH="1">
              <a:off x="2" y="0"/>
              <a:ext cx="2624524" cy="1484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5936"/>
                  </a:lnTo>
                  <a:lnTo>
                    <a:pt x="9000" y="15936"/>
                  </a:lnTo>
                  <a:lnTo>
                    <a:pt x="5286" y="21600"/>
                  </a:lnTo>
                  <a:lnTo>
                    <a:pt x="3600" y="15936"/>
                  </a:lnTo>
                  <a:lnTo>
                    <a:pt x="0" y="15936"/>
                  </a:lnTo>
                  <a:lnTo>
                    <a:pt x="0" y="9296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67" name="TextBox 180"/>
            <p:cNvSpPr txBox="1"/>
            <p:nvPr/>
          </p:nvSpPr>
          <p:spPr>
            <a:xfrm>
              <a:off x="0" y="47184"/>
              <a:ext cx="2624524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Customer and ISP routes only</a:t>
              </a:r>
            </a:p>
          </p:txBody>
        </p:sp>
      </p:grpSp>
      <p:grpSp>
        <p:nvGrpSpPr>
          <p:cNvPr id="1171" name="Group 181"/>
          <p:cNvGrpSpPr/>
          <p:nvPr/>
        </p:nvGrpSpPr>
        <p:grpSpPr>
          <a:xfrm>
            <a:off x="133821" y="1677372"/>
            <a:ext cx="2940676" cy="1095239"/>
            <a:chOff x="0" y="0"/>
            <a:chExt cx="2940675" cy="1095237"/>
          </a:xfrm>
        </p:grpSpPr>
        <p:sp>
          <p:nvSpPr>
            <p:cNvPr id="1169" name="Rectangular Callout 182"/>
            <p:cNvSpPr/>
            <p:nvPr/>
          </p:nvSpPr>
          <p:spPr>
            <a:xfrm flipH="1">
              <a:off x="1" y="0"/>
              <a:ext cx="2940675" cy="1095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32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2322" y="21600"/>
                  </a:lnTo>
                  <a:lnTo>
                    <a:pt x="2322" y="9000"/>
                  </a:lnTo>
                  <a:lnTo>
                    <a:pt x="0" y="6680"/>
                  </a:lnTo>
                  <a:lnTo>
                    <a:pt x="2322" y="3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70" name="TextBox 183"/>
            <p:cNvSpPr txBox="1"/>
            <p:nvPr/>
          </p:nvSpPr>
          <p:spPr>
            <a:xfrm>
              <a:off x="0" y="47184"/>
              <a:ext cx="2624524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$$$ generating routes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2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" presetClass="entr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2" presetClass="entr" presetSubtype="4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000"/>
                            </p:stCondLst>
                            <p:childTnLst>
                              <p:par>
                                <p:cTn id="73" presetID="2" presetClass="entr" presetSubtype="4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500"/>
                            </p:stCondLst>
                            <p:childTnLst>
                              <p:par>
                                <p:cTn id="78" presetID="2" presetClass="entr" presetSubtype="4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2" presetClass="entr" presetSubtype="4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500"/>
                            </p:stCondLst>
                            <p:childTnLst>
                              <p:par>
                                <p:cTn id="88" presetID="2" presetClass="entr" presetSubtype="4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2" presetClass="entr" presetSubtype="4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500"/>
                            </p:stCondLst>
                            <p:childTnLst>
                              <p:par>
                                <p:cTn id="98" presetID="2" presetClass="entr" presetSubtype="4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0"/>
                            </p:stCondLst>
                            <p:childTnLst>
                              <p:par>
                                <p:cTn id="103" presetID="2" presetClass="entr" presetSubtype="4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4" fill="hold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500"/>
                            </p:stCondLst>
                            <p:childTnLst>
                              <p:par>
                                <p:cTn id="108" presetID="2" presetClass="entr" presetSubtype="4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9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13" presetID="2" presetClass="entr" presetSubtype="4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500"/>
                            </p:stCondLst>
                            <p:childTnLst>
                              <p:par>
                                <p:cTn id="118" presetID="2" presetClass="entr" presetSubtype="4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9" fill="hold"/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000"/>
                            </p:stCondLst>
                            <p:childTnLst>
                              <p:par>
                                <p:cTn id="123" presetID="2" presetClass="entr" presetSubtype="4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4" fill="hold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500"/>
                            </p:stCondLst>
                            <p:childTnLst>
                              <p:par>
                                <p:cTn id="128" presetID="2" presetClass="entr" presetSubtype="4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9" fill="hold"/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8000"/>
                            </p:stCondLst>
                            <p:childTnLst>
                              <p:par>
                                <p:cTn id="133" presetID="2" presetClass="entr" presetSubtype="4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1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8500"/>
                            </p:stCondLst>
                            <p:childTnLst>
                              <p:par>
                                <p:cTn id="138" presetID="2" presetClass="entr" presetSubtype="4" fill="hold" grpId="2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9" fill="hold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9000"/>
                            </p:stCondLst>
                            <p:childTnLst>
                              <p:par>
                                <p:cTn id="143" presetID="2" presetClass="entr" presetSubtype="4" fill="hold" grpId="2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4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4" fill="hold" grpId="3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"/>
                            </p:stCondLst>
                            <p:childTnLst>
                              <p:par>
                                <p:cTn id="153" presetID="2" presetClass="entr" presetSubtype="4" fill="hold" grpId="3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4" fill="hold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ID="2" presetClass="entr" presetSubtype="4" fill="hold" grpId="3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9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500"/>
                            </p:stCondLst>
                            <p:childTnLst>
                              <p:par>
                                <p:cTn id="163" presetID="2" presetClass="entr" presetSubtype="4" fill="hold" grpId="3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4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2000"/>
                            </p:stCondLst>
                            <p:childTnLst>
                              <p:par>
                                <p:cTn id="168" presetID="2" presetClass="entr" presetSubtype="4" fill="hold" grpId="3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9" fill="hold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500"/>
                            </p:stCondLst>
                            <p:childTnLst>
                              <p:par>
                                <p:cTn id="173" presetID="2" presetClass="entr" presetSubtype="4" fill="hold" grpId="3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4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3000"/>
                            </p:stCondLst>
                            <p:childTnLst>
                              <p:par>
                                <p:cTn id="178" presetID="2" presetClass="entr" presetSubtype="4" fill="hold" grpId="3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9" fill="hold"/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1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1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3500"/>
                            </p:stCondLst>
                            <p:childTnLst>
                              <p:par>
                                <p:cTn id="183" presetID="2" presetClass="entr" presetSubtype="4" fill="hold" grpId="3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4" fill="hold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8" presetID="2" presetClass="entr" presetSubtype="4" fill="hold" grpId="3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9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" presetClass="entr" presetSubtype="4" fill="hold" grpId="3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5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" grpId="1" animBg="1" advAuto="0"/>
      <p:bldP spid="1078" grpId="12" animBg="1" advAuto="0"/>
      <p:bldP spid="1081" grpId="11" animBg="1" advAuto="0"/>
      <p:bldP spid="1084" grpId="30" animBg="1" advAuto="0"/>
      <p:bldP spid="1089" grpId="2" animBg="1" advAuto="0"/>
      <p:bldP spid="1090" grpId="3" animBg="1" advAuto="0"/>
      <p:bldP spid="1091" grpId="4" animBg="1" advAuto="0"/>
      <p:bldP spid="1095" grpId="5" animBg="1" advAuto="0"/>
      <p:bldP spid="1099" grpId="6" animBg="1" advAuto="0"/>
      <p:bldP spid="1100" grpId="7" animBg="1" advAuto="0"/>
      <p:bldP spid="1101" grpId="8" animBg="1" advAuto="0"/>
      <p:bldP spid="1102" grpId="9" animBg="1" advAuto="0"/>
      <p:bldP spid="1103" grpId="21" animBg="1" advAuto="0"/>
      <p:bldP spid="1104" grpId="22" animBg="1" advAuto="0"/>
      <p:bldP spid="1105" grpId="23" animBg="1" advAuto="0"/>
      <p:bldP spid="1106" grpId="24" animBg="1" advAuto="0"/>
      <p:bldP spid="1107" grpId="13" animBg="1" advAuto="0"/>
      <p:bldP spid="1108" grpId="14" animBg="1" advAuto="0"/>
      <p:bldP spid="1109" grpId="15" animBg="1" advAuto="0"/>
      <p:bldP spid="1110" grpId="16" animBg="1" advAuto="0"/>
      <p:bldP spid="1111" grpId="31" animBg="1" advAuto="0"/>
      <p:bldP spid="1112" grpId="32" animBg="1" advAuto="0"/>
      <p:bldP spid="1113" grpId="33" animBg="1" advAuto="0"/>
      <p:bldP spid="1114" grpId="34" animBg="1" advAuto="0"/>
      <p:bldP spid="1118" grpId="25" animBg="1" advAuto="0"/>
      <p:bldP spid="1122" grpId="26" animBg="1" advAuto="0"/>
      <p:bldP spid="1126" grpId="27" animBg="1" advAuto="0"/>
      <p:bldP spid="1130" grpId="28" animBg="1" advAuto="0"/>
      <p:bldP spid="1134" grpId="35" animBg="1" advAuto="0"/>
      <p:bldP spid="1138" grpId="36" animBg="1" advAuto="0"/>
      <p:bldP spid="1142" grpId="37" animBg="1" advAuto="0"/>
      <p:bldP spid="1146" grpId="38" animBg="1" advAuto="0"/>
      <p:bldP spid="1150" grpId="17" animBg="1" advAuto="0"/>
      <p:bldP spid="1154" grpId="18" animBg="1" advAuto="0"/>
      <p:bldP spid="1158" grpId="19" animBg="1" advAuto="0"/>
      <p:bldP spid="1162" grpId="20" animBg="1" advAuto="0"/>
      <p:bldP spid="1165" grpId="10" animBg="1" advAuto="0"/>
      <p:bldP spid="1168" grpId="29" animBg="1" advAuto="0"/>
      <p:bldP spid="1171" grpId="39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Modeling BGP</a:t>
            </a:r>
          </a:p>
        </p:txBody>
      </p:sp>
      <p:sp>
        <p:nvSpPr>
          <p:cNvPr id="117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175" name="Content Placeholder 3"/>
          <p:cNvSpPr txBox="1">
            <a:spLocks noGrp="1"/>
          </p:cNvSpPr>
          <p:nvPr>
            <p:ph type="body" idx="1"/>
          </p:nvPr>
        </p:nvSpPr>
        <p:spPr>
          <a:xfrm>
            <a:off x="152400" y="1565475"/>
            <a:ext cx="8839200" cy="404229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</a:pPr>
            <a:r>
              <a:t>AS relationships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Customer/provider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Peer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Sibling, IXP</a:t>
            </a:r>
          </a:p>
          <a:p>
            <a:pPr>
              <a:lnSpc>
                <a:spcPct val="90000"/>
              </a:lnSpc>
            </a:pPr>
            <a:r>
              <a:t>Gao-Rexford model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AS prefers to use customer path, then peer, then provider</a:t>
            </a:r>
          </a:p>
          <a:p>
            <a:pPr marL="914400" lvl="2" indent="-228600">
              <a:lnSpc>
                <a:spcPct val="90000"/>
              </a:lnSpc>
              <a:spcBef>
                <a:spcPts val="500"/>
              </a:spcBef>
              <a:defRPr sz="2300"/>
            </a:pPr>
            <a:r>
              <a:t>Follow the money!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Valley-free routing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600"/>
            </a:pPr>
            <a:r>
              <a:t>Hierarchical view of routing (incorrect but frequently used)</a:t>
            </a:r>
          </a:p>
        </p:txBody>
      </p:sp>
      <p:sp>
        <p:nvSpPr>
          <p:cNvPr id="1176" name="Straight Arrow Connector 12"/>
          <p:cNvSpPr/>
          <p:nvPr/>
        </p:nvSpPr>
        <p:spPr>
          <a:xfrm flipV="1">
            <a:off x="730507" y="5933672"/>
            <a:ext cx="809181" cy="70799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77" name="Straight Arrow Connector 34"/>
          <p:cNvSpPr/>
          <p:nvPr/>
        </p:nvSpPr>
        <p:spPr>
          <a:xfrm>
            <a:off x="1602177" y="5996168"/>
            <a:ext cx="1110024" cy="1157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78" name="TextBox 16"/>
          <p:cNvSpPr txBox="1"/>
          <p:nvPr/>
        </p:nvSpPr>
        <p:spPr>
          <a:xfrm>
            <a:off x="1977992" y="5540342"/>
            <a:ext cx="40886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P-P</a:t>
            </a:r>
          </a:p>
        </p:txBody>
      </p:sp>
      <p:sp>
        <p:nvSpPr>
          <p:cNvPr id="1179" name="TextBox 40"/>
          <p:cNvSpPr txBox="1"/>
          <p:nvPr/>
        </p:nvSpPr>
        <p:spPr>
          <a:xfrm>
            <a:off x="669374" y="5928740"/>
            <a:ext cx="4326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C-P</a:t>
            </a:r>
          </a:p>
        </p:txBody>
      </p:sp>
      <p:sp>
        <p:nvSpPr>
          <p:cNvPr id="1180" name="Straight Arrow Connector 41"/>
          <p:cNvSpPr/>
          <p:nvPr/>
        </p:nvSpPr>
        <p:spPr>
          <a:xfrm>
            <a:off x="4310653" y="6097313"/>
            <a:ext cx="690496" cy="65673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81" name="Straight Arrow Connector 43"/>
          <p:cNvSpPr/>
          <p:nvPr/>
        </p:nvSpPr>
        <p:spPr>
          <a:xfrm>
            <a:off x="3170615" y="5979998"/>
            <a:ext cx="1110023" cy="1157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82" name="TextBox 44"/>
          <p:cNvSpPr txBox="1"/>
          <p:nvPr/>
        </p:nvSpPr>
        <p:spPr>
          <a:xfrm>
            <a:off x="3546428" y="5524172"/>
            <a:ext cx="408867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P-P</a:t>
            </a:r>
          </a:p>
        </p:txBody>
      </p:sp>
      <p:sp>
        <p:nvSpPr>
          <p:cNvPr id="1183" name="TextBox 46"/>
          <p:cNvSpPr txBox="1"/>
          <p:nvPr/>
        </p:nvSpPr>
        <p:spPr>
          <a:xfrm>
            <a:off x="4642896" y="6002475"/>
            <a:ext cx="4326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P-C</a:t>
            </a:r>
          </a:p>
        </p:txBody>
      </p:sp>
      <p:sp>
        <p:nvSpPr>
          <p:cNvPr id="1184" name="Straight Arrow Connector 47"/>
          <p:cNvSpPr/>
          <p:nvPr/>
        </p:nvSpPr>
        <p:spPr>
          <a:xfrm>
            <a:off x="5463287" y="5980000"/>
            <a:ext cx="690496" cy="656737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85" name="Straight Arrow Connector 49"/>
          <p:cNvSpPr/>
          <p:nvPr/>
        </p:nvSpPr>
        <p:spPr>
          <a:xfrm>
            <a:off x="6188857" y="6570681"/>
            <a:ext cx="1110023" cy="115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186" name="TextBox 50"/>
          <p:cNvSpPr txBox="1"/>
          <p:nvPr/>
        </p:nvSpPr>
        <p:spPr>
          <a:xfrm>
            <a:off x="6474762" y="6148568"/>
            <a:ext cx="40886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P-P</a:t>
            </a:r>
          </a:p>
        </p:txBody>
      </p:sp>
      <p:sp>
        <p:nvSpPr>
          <p:cNvPr id="1187" name="TextBox 52"/>
          <p:cNvSpPr txBox="1"/>
          <p:nvPr/>
        </p:nvSpPr>
        <p:spPr>
          <a:xfrm>
            <a:off x="5795531" y="5885162"/>
            <a:ext cx="4326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P-C</a:t>
            </a:r>
          </a:p>
        </p:txBody>
      </p:sp>
      <p:sp>
        <p:nvSpPr>
          <p:cNvPr id="1188" name="Straight Arrow Connector 53"/>
          <p:cNvSpPr/>
          <p:nvPr/>
        </p:nvSpPr>
        <p:spPr>
          <a:xfrm flipV="1">
            <a:off x="7288906" y="5771408"/>
            <a:ext cx="809180" cy="707996"/>
          </a:xfrm>
          <a:prstGeom prst="line">
            <a:avLst/>
          </a:prstGeom>
          <a:ln w="19050">
            <a:solidFill>
              <a:schemeClr val="accent1"/>
            </a:solidFill>
            <a:tailEnd type="triangle"/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pic>
        <p:nvPicPr>
          <p:cNvPr id="1189" name="Picture 19" descr="Picture 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8318" y="5855006"/>
            <a:ext cx="853090" cy="7557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0" name="Picture 55" descr="Picture 5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87380" y="5906263"/>
            <a:ext cx="853090" cy="755758"/>
          </a:xfrm>
          <a:prstGeom prst="rect">
            <a:avLst/>
          </a:prstGeom>
          <a:ln w="12700">
            <a:miter lim="400000"/>
          </a:ln>
        </p:spPr>
      </p:pic>
      <p:sp>
        <p:nvSpPr>
          <p:cNvPr id="1191" name="Multiply 20"/>
          <p:cNvSpPr/>
          <p:nvPr/>
        </p:nvSpPr>
        <p:spPr>
          <a:xfrm>
            <a:off x="6324804" y="5537825"/>
            <a:ext cx="627245" cy="6272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237"/>
                </a:moveTo>
                <a:lnTo>
                  <a:pt x="5237" y="0"/>
                </a:lnTo>
                <a:lnTo>
                  <a:pt x="10800" y="5563"/>
                </a:lnTo>
                <a:lnTo>
                  <a:pt x="16363" y="0"/>
                </a:lnTo>
                <a:lnTo>
                  <a:pt x="21600" y="5237"/>
                </a:lnTo>
                <a:lnTo>
                  <a:pt x="16037" y="10800"/>
                </a:lnTo>
                <a:lnTo>
                  <a:pt x="21600" y="16363"/>
                </a:lnTo>
                <a:lnTo>
                  <a:pt x="16363" y="21600"/>
                </a:lnTo>
                <a:lnTo>
                  <a:pt x="10800" y="16037"/>
                </a:lnTo>
                <a:lnTo>
                  <a:pt x="5237" y="21600"/>
                </a:lnTo>
                <a:lnTo>
                  <a:pt x="0" y="16363"/>
                </a:lnTo>
                <a:lnTo>
                  <a:pt x="5563" y="10800"/>
                </a:lnTo>
                <a:close/>
              </a:path>
            </a:pathLst>
          </a:custGeom>
          <a:solidFill>
            <a:schemeClr val="accent2"/>
          </a:solidFill>
          <a:ln w="10000">
            <a:solidFill>
              <a:schemeClr val="accent1"/>
            </a:solidFill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1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6" grpId="1" animBg="1" advAuto="0"/>
      <p:bldP spid="1177" grpId="2" animBg="1" advAuto="0"/>
      <p:bldP spid="1178" grpId="3" animBg="1" advAuto="0"/>
      <p:bldP spid="1179" grpId="4" animBg="1" advAuto="0"/>
      <p:bldP spid="1180" grpId="6" animBg="1" advAuto="0"/>
      <p:bldP spid="1181" grpId="7" animBg="1" advAuto="0"/>
      <p:bldP spid="1182" grpId="8" animBg="1" advAuto="0"/>
      <p:bldP spid="1183" grpId="9" animBg="1" advAuto="0"/>
      <p:bldP spid="1184" grpId="11" animBg="1" advAuto="0"/>
      <p:bldP spid="1185" grpId="14" animBg="1" advAuto="0"/>
      <p:bldP spid="1186" grpId="13" animBg="1" advAuto="0"/>
      <p:bldP spid="1187" grpId="12" animBg="1" advAuto="0"/>
      <p:bldP spid="1188" grpId="15" animBg="1" advAuto="0"/>
      <p:bldP spid="1189" grpId="5" animBg="1" advAuto="0"/>
      <p:bldP spid="1190" grpId="10" animBg="1" advAuto="0"/>
      <p:bldP spid="1191" grpId="16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 Relationships: It’s Complicated</a:t>
            </a:r>
          </a:p>
        </p:txBody>
      </p:sp>
      <p:sp>
        <p:nvSpPr>
          <p:cNvPr id="119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195" name="Content Placeholder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GR Model is strictly hierarchical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Each AS pair has exactly one relationship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Each relationship is the same for all prefixes</a:t>
            </a:r>
          </a:p>
          <a:p>
            <a:r>
              <a:t>In practice it’s much more complicated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Rise of widespread peering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Regional, per-prefix peerings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Tier-1’s being shoved out by “hypergiants”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IXPs dominating traffic volume</a:t>
            </a:r>
          </a:p>
          <a:p>
            <a:r>
              <a:t>Modeling is very hard, very prone to error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Huge potential impact for understanding Internet behavior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5" grpId="1" build="p" bldLvl="5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Other BGP Attributes</a:t>
            </a:r>
          </a:p>
        </p:txBody>
      </p:sp>
      <p:sp>
        <p:nvSpPr>
          <p:cNvPr id="1198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06779" y="1248650"/>
            <a:ext cx="31984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199" name="Content Placeholder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defRPr sz="2600"/>
            </a:pPr>
            <a:r>
              <a:t>AS_SET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Instead of a single AS appearing at a slot, it’s a set of Ases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Why?</a:t>
            </a:r>
          </a:p>
          <a:p>
            <a:pPr>
              <a:lnSpc>
                <a:spcPct val="90000"/>
              </a:lnSpc>
              <a:defRPr sz="2600"/>
            </a:pPr>
            <a:r>
              <a:t>Prepending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Lengthening the route by adding multiple instances of ASN</a:t>
            </a:r>
          </a:p>
          <a:p>
            <a:pPr marL="640080" lvl="1" indent="-274320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defRPr sz="2400"/>
            </a:pPr>
            <a:r>
              <a:t>Why?</a:t>
            </a:r>
          </a:p>
        </p:txBody>
      </p:sp>
      <p:pic>
        <p:nvPicPr>
          <p:cNvPr id="120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49026" y="3672537"/>
            <a:ext cx="5245948" cy="30418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1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9" grpId="1" build="p" bldLvl="5" animBg="1" advAuto="0"/>
      <p:bldP spid="1200" grpId="2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An example of BGP upd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example of BGP updates</a:t>
            </a:r>
          </a:p>
        </p:txBody>
      </p:sp>
      <p:sp>
        <p:nvSpPr>
          <p:cNvPr id="12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10000"/>
          </a:bodyPr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1206" name="01/01/19 15:03:04|A|218.189.6.2|9304|217.171.93.0/24|9304 6453 701 22351 25395 43256|IGP"/>
          <p:cNvSpPr txBox="1"/>
          <p:nvPr/>
        </p:nvSpPr>
        <p:spPr>
          <a:xfrm>
            <a:off x="167302" y="3733980"/>
            <a:ext cx="8809396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 b="1"/>
            </a:pPr>
            <a:r>
              <a:t>01/01/19 15:03:04|A|218.189.6.2|9304|</a:t>
            </a:r>
            <a:r>
              <a:rPr>
                <a:solidFill>
                  <a:schemeClr val="accent4">
                    <a:lumOff val="-8392"/>
                  </a:schemeClr>
                </a:solidFill>
              </a:rPr>
              <a:t>217.171.93.0/24</a:t>
            </a:r>
            <a:r>
              <a:t>|</a:t>
            </a:r>
            <a:r>
              <a:rPr>
                <a:solidFill>
                  <a:schemeClr val="accent3"/>
                </a:solidFill>
              </a:rPr>
              <a:t>9304</a:t>
            </a:r>
            <a:r>
              <a:t> 6453 701 22351 25395 </a:t>
            </a:r>
            <a:r>
              <a:rPr>
                <a:solidFill>
                  <a:schemeClr val="accent2">
                    <a:lumOff val="-9764"/>
                  </a:schemeClr>
                </a:solidFill>
              </a:rPr>
              <a:t>43256</a:t>
            </a:r>
            <a:r>
              <a:t>|IGP</a:t>
            </a:r>
          </a:p>
        </p:txBody>
      </p:sp>
      <p:sp>
        <p:nvSpPr>
          <p:cNvPr id="1207" name="Advertised IP Prefix"/>
          <p:cNvSpPr/>
          <p:nvPr/>
        </p:nvSpPr>
        <p:spPr>
          <a:xfrm>
            <a:off x="3392999" y="2462045"/>
            <a:ext cx="2200276" cy="12195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52" y="0"/>
                </a:moveTo>
                <a:cubicBezTo>
                  <a:pt x="470" y="0"/>
                  <a:pt x="0" y="849"/>
                  <a:pt x="0" y="1898"/>
                </a:cubicBezTo>
                <a:lnTo>
                  <a:pt x="0" y="9742"/>
                </a:lnTo>
                <a:cubicBezTo>
                  <a:pt x="0" y="10791"/>
                  <a:pt x="470" y="11640"/>
                  <a:pt x="1052" y="11640"/>
                </a:cubicBezTo>
                <a:lnTo>
                  <a:pt x="9506" y="11640"/>
                </a:lnTo>
                <a:lnTo>
                  <a:pt x="11610" y="21600"/>
                </a:lnTo>
                <a:lnTo>
                  <a:pt x="13718" y="11640"/>
                </a:lnTo>
                <a:lnTo>
                  <a:pt x="20548" y="11640"/>
                </a:lnTo>
                <a:cubicBezTo>
                  <a:pt x="21130" y="11640"/>
                  <a:pt x="21600" y="10791"/>
                  <a:pt x="21600" y="9742"/>
                </a:cubicBezTo>
                <a:lnTo>
                  <a:pt x="21600" y="1898"/>
                </a:lnTo>
                <a:cubicBezTo>
                  <a:pt x="21600" y="849"/>
                  <a:pt x="21130" y="0"/>
                  <a:pt x="20548" y="0"/>
                </a:cubicBezTo>
                <a:lnTo>
                  <a:pt x="1052" y="0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4">
                <a:lumOff val="-8392"/>
              </a:schemeClr>
            </a:solidFill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rPr dirty="0"/>
              <a:t>Advertised IP Prefix</a:t>
            </a:r>
            <a:endParaRPr lang="en-US" dirty="0"/>
          </a:p>
          <a:p>
            <a:endParaRPr lang="en-US" dirty="0"/>
          </a:p>
          <a:p>
            <a:endParaRPr dirty="0"/>
          </a:p>
        </p:txBody>
      </p:sp>
      <p:sp>
        <p:nvSpPr>
          <p:cNvPr id="1208" name="The owner ASN:…"/>
          <p:cNvSpPr/>
          <p:nvPr/>
        </p:nvSpPr>
        <p:spPr>
          <a:xfrm>
            <a:off x="4989656" y="4063498"/>
            <a:ext cx="4098132" cy="1667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8" y="0"/>
                </a:moveTo>
                <a:lnTo>
                  <a:pt x="15103" y="7327"/>
                </a:lnTo>
                <a:lnTo>
                  <a:pt x="671" y="7327"/>
                </a:lnTo>
                <a:cubicBezTo>
                  <a:pt x="300" y="7327"/>
                  <a:pt x="0" y="8065"/>
                  <a:pt x="0" y="8977"/>
                </a:cubicBezTo>
                <a:lnTo>
                  <a:pt x="0" y="19950"/>
                </a:lnTo>
                <a:cubicBezTo>
                  <a:pt x="0" y="20862"/>
                  <a:pt x="300" y="21600"/>
                  <a:pt x="671" y="21600"/>
                </a:cubicBezTo>
                <a:lnTo>
                  <a:pt x="20929" y="21600"/>
                </a:lnTo>
                <a:cubicBezTo>
                  <a:pt x="21300" y="21600"/>
                  <a:pt x="21600" y="20862"/>
                  <a:pt x="21600" y="19950"/>
                </a:cubicBezTo>
                <a:lnTo>
                  <a:pt x="21600" y="8977"/>
                </a:lnTo>
                <a:cubicBezTo>
                  <a:pt x="21600" y="8065"/>
                  <a:pt x="21300" y="7327"/>
                  <a:pt x="20929" y="7327"/>
                </a:cubicBezTo>
                <a:lnTo>
                  <a:pt x="17793" y="7327"/>
                </a:lnTo>
                <a:lnTo>
                  <a:pt x="16448" y="0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2">
                <a:lumOff val="-9764"/>
              </a:schemeClr>
            </a:solidFill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endParaRPr lang="en-US" dirty="0"/>
          </a:p>
          <a:p>
            <a:endParaRPr lang="en-US" dirty="0"/>
          </a:p>
          <a:p>
            <a:r>
              <a:rPr dirty="0"/>
              <a:t>The owner ASN:</a:t>
            </a:r>
          </a:p>
          <a:p>
            <a:r>
              <a:rPr dirty="0"/>
              <a:t>AS43256 Global Broadband Solution Inc</a:t>
            </a:r>
          </a:p>
          <a:p>
            <a:r>
              <a:rPr dirty="0"/>
              <a:t> (In Belgium)</a:t>
            </a:r>
          </a:p>
        </p:txBody>
      </p:sp>
      <p:sp>
        <p:nvSpPr>
          <p:cNvPr id="1209" name="The last hop of BGP updates:…"/>
          <p:cNvSpPr/>
          <p:nvPr/>
        </p:nvSpPr>
        <p:spPr>
          <a:xfrm>
            <a:off x="364655" y="4064685"/>
            <a:ext cx="5023645" cy="17089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5286" y="7675"/>
                </a:lnTo>
                <a:lnTo>
                  <a:pt x="548" y="7675"/>
                </a:lnTo>
                <a:cubicBezTo>
                  <a:pt x="245" y="7675"/>
                  <a:pt x="0" y="8395"/>
                  <a:pt x="0" y="9285"/>
                </a:cubicBezTo>
                <a:lnTo>
                  <a:pt x="0" y="19990"/>
                </a:lnTo>
                <a:cubicBezTo>
                  <a:pt x="0" y="20880"/>
                  <a:pt x="245" y="21600"/>
                  <a:pt x="548" y="21600"/>
                </a:cubicBezTo>
                <a:lnTo>
                  <a:pt x="17073" y="21600"/>
                </a:lnTo>
                <a:cubicBezTo>
                  <a:pt x="17376" y="21600"/>
                  <a:pt x="17621" y="20880"/>
                  <a:pt x="17621" y="19990"/>
                </a:cubicBezTo>
                <a:lnTo>
                  <a:pt x="17621" y="12701"/>
                </a:lnTo>
                <a:lnTo>
                  <a:pt x="21600" y="0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3">
                <a:satOff val="-4481"/>
                <a:lumOff val="-10274"/>
              </a:schemeClr>
            </a:solidFill>
          </a:ln>
          <a:effectLst>
            <a:outerShdw blurRad="38100" dist="30000" dir="5400000" rotWithShape="0">
              <a:srgbClr val="000000">
                <a:alpha val="4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endParaRPr lang="en-US" dirty="0"/>
          </a:p>
          <a:p>
            <a:endParaRPr lang="en-US" dirty="0"/>
          </a:p>
          <a:p>
            <a:r>
              <a:rPr dirty="0"/>
              <a:t>The last hop of BGP updates:</a:t>
            </a:r>
          </a:p>
          <a:p>
            <a:r>
              <a:rPr dirty="0"/>
              <a:t>AS9304 HGC Global Communications Limited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Security Challeng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 Challenges?</a:t>
            </a:r>
          </a:p>
        </p:txBody>
      </p:sp>
      <p:sp>
        <p:nvSpPr>
          <p:cNvPr id="12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10000"/>
          </a:bodyPr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213" name="Any AS can announce ANY IP prefix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685800" indent="-320039">
              <a:buSzPct val="60000"/>
              <a:buChar char="◻"/>
            </a:lvl2pPr>
          </a:lstStyle>
          <a:p>
            <a:r>
              <a:t>Any AS can announce ANY IP prefixes</a:t>
            </a:r>
          </a:p>
          <a:p>
            <a:pPr lvl="1"/>
            <a:r>
              <a:t>What?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BGP Route lea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Route leak</a:t>
            </a:r>
          </a:p>
        </p:txBody>
      </p:sp>
      <p:sp>
        <p:nvSpPr>
          <p:cNvPr id="12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10000"/>
          </a:bodyPr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217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2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0595" y="1315831"/>
            <a:ext cx="6793360" cy="55263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10000"/>
          </a:bodyPr>
          <a:lstStyle/>
          <a:p>
            <a:fld id="{86CB4B4D-7CA3-9044-876B-883B54F8677D}" type="slidenum">
              <a:t>29</a:t>
            </a:fld>
            <a:endParaRPr/>
          </a:p>
        </p:txBody>
      </p:sp>
      <p:pic>
        <p:nvPicPr>
          <p:cNvPr id="12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3189" y="1272879"/>
            <a:ext cx="5037622" cy="5608421"/>
          </a:xfrm>
          <a:prstGeom prst="rect">
            <a:avLst/>
          </a:prstGeom>
          <a:ln w="12700">
            <a:miter lim="400000"/>
          </a:ln>
        </p:spPr>
      </p:pic>
      <p:sp>
        <p:nvSpPr>
          <p:cNvPr id="1222" name="BGP Subprefix Hijack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Subprefix Hijacking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1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ASs, Revisited</a:t>
            </a:r>
          </a:p>
        </p:txBody>
      </p:sp>
      <p:sp>
        <p:nvSpPr>
          <p:cNvPr id="183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59698"/>
            <a:ext cx="211992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187" name="Cloud 4"/>
          <p:cNvGrpSpPr/>
          <p:nvPr/>
        </p:nvGrpSpPr>
        <p:grpSpPr>
          <a:xfrm>
            <a:off x="824685" y="1871219"/>
            <a:ext cx="2766159" cy="1990133"/>
            <a:chOff x="0" y="0"/>
            <a:chExt cx="2766157" cy="1990132"/>
          </a:xfrm>
        </p:grpSpPr>
        <p:sp>
          <p:nvSpPr>
            <p:cNvPr id="184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21768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6" name="AS-1"/>
            <p:cNvSpPr txBox="1"/>
            <p:nvPr/>
          </p:nvSpPr>
          <p:spPr>
            <a:xfrm>
              <a:off x="383080" y="723527"/>
              <a:ext cx="180457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r>
                <a:t>AS-1</a:t>
              </a:r>
            </a:p>
          </p:txBody>
        </p:sp>
      </p:grpSp>
      <p:grpSp>
        <p:nvGrpSpPr>
          <p:cNvPr id="190" name="Cloud 5"/>
          <p:cNvGrpSpPr/>
          <p:nvPr/>
        </p:nvGrpSpPr>
        <p:grpSpPr>
          <a:xfrm>
            <a:off x="5858575" y="2341095"/>
            <a:ext cx="2766159" cy="1990133"/>
            <a:chOff x="0" y="0"/>
            <a:chExt cx="2766157" cy="1990132"/>
          </a:xfrm>
        </p:grpSpPr>
        <p:sp>
          <p:nvSpPr>
            <p:cNvPr id="188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9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310B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93" name="Cloud 6"/>
          <p:cNvGrpSpPr/>
          <p:nvPr/>
        </p:nvGrpSpPr>
        <p:grpSpPr>
          <a:xfrm>
            <a:off x="2928542" y="4157242"/>
            <a:ext cx="2766159" cy="1990133"/>
            <a:chOff x="0" y="0"/>
            <a:chExt cx="2766157" cy="1990132"/>
          </a:xfrm>
        </p:grpSpPr>
        <p:sp>
          <p:nvSpPr>
            <p:cNvPr id="191" name="Shape"/>
            <p:cNvSpPr/>
            <p:nvPr/>
          </p:nvSpPr>
          <p:spPr>
            <a:xfrm>
              <a:off x="-1" y="0"/>
              <a:ext cx="2766159" cy="1990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lnTo>
                    <a:pt x="1901" y="6800"/>
                  </a:ln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92D050"/>
            </a:solidFill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2" name="Shape"/>
            <p:cNvSpPr/>
            <p:nvPr/>
          </p:nvSpPr>
          <p:spPr>
            <a:xfrm>
              <a:off x="140459" y="101196"/>
              <a:ext cx="2534724" cy="1689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00B05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94" name="Straight Connector 9"/>
          <p:cNvSpPr/>
          <p:nvPr/>
        </p:nvSpPr>
        <p:spPr>
          <a:xfrm flipV="1">
            <a:off x="2942724" y="5890229"/>
            <a:ext cx="762434" cy="486442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5" name="Straight Connector 10"/>
          <p:cNvSpPr/>
          <p:nvPr/>
        </p:nvSpPr>
        <p:spPr>
          <a:xfrm flipV="1">
            <a:off x="2208275" y="5135205"/>
            <a:ext cx="722611" cy="190198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9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4775" y="5021903"/>
            <a:ext cx="607001" cy="60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2259" y="6117933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Straight Connector 31"/>
          <p:cNvSpPr/>
          <p:nvPr/>
        </p:nvSpPr>
        <p:spPr>
          <a:xfrm flipH="1">
            <a:off x="3219260" y="1986420"/>
            <a:ext cx="775523" cy="303499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9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64317" y="1727680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traight Connector 33"/>
          <p:cNvSpPr/>
          <p:nvPr/>
        </p:nvSpPr>
        <p:spPr>
          <a:xfrm>
            <a:off x="469191" y="2123544"/>
            <a:ext cx="439876" cy="655641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0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726" y="1864804"/>
            <a:ext cx="607002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Straight Connector 36"/>
          <p:cNvSpPr/>
          <p:nvPr/>
        </p:nvSpPr>
        <p:spPr>
          <a:xfrm flipV="1">
            <a:off x="6965629" y="4183624"/>
            <a:ext cx="55802" cy="645605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0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35164" y="4570488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Straight Connector 38"/>
          <p:cNvSpPr/>
          <p:nvPr/>
        </p:nvSpPr>
        <p:spPr>
          <a:xfrm flipH="1">
            <a:off x="8218240" y="2366764"/>
            <a:ext cx="649225" cy="491178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0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36999" y="1986419"/>
            <a:ext cx="607001" cy="60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Straight Connector 55"/>
          <p:cNvSpPr/>
          <p:nvPr/>
        </p:nvSpPr>
        <p:spPr>
          <a:xfrm>
            <a:off x="3205705" y="2851051"/>
            <a:ext cx="2765051" cy="6105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57" name="Straight Connector 58"/>
          <p:cNvSpPr/>
          <p:nvPr/>
        </p:nvSpPr>
        <p:spPr>
          <a:xfrm>
            <a:off x="3016545" y="3708192"/>
            <a:ext cx="433384" cy="6058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58" name="Straight Connector 61"/>
          <p:cNvSpPr/>
          <p:nvPr/>
        </p:nvSpPr>
        <p:spPr>
          <a:xfrm>
            <a:off x="5569847" y="4091652"/>
            <a:ext cx="336164" cy="5612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chemeClr val="accent3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59" name="Straight Connector 64"/>
          <p:cNvSpPr/>
          <p:nvPr/>
        </p:nvSpPr>
        <p:spPr>
          <a:xfrm>
            <a:off x="2973014" y="2471285"/>
            <a:ext cx="142113" cy="314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10" name="Straight Connector 67"/>
          <p:cNvSpPr/>
          <p:nvPr/>
        </p:nvSpPr>
        <p:spPr>
          <a:xfrm flipV="1">
            <a:off x="2208275" y="2334680"/>
            <a:ext cx="361306" cy="2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Straight Connector 70"/>
          <p:cNvSpPr/>
          <p:nvPr/>
        </p:nvSpPr>
        <p:spPr>
          <a:xfrm>
            <a:off x="1887791" y="2457454"/>
            <a:ext cx="838298" cy="867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1" name="Straight Connector 73"/>
          <p:cNvSpPr/>
          <p:nvPr/>
        </p:nvSpPr>
        <p:spPr>
          <a:xfrm>
            <a:off x="2986467" y="3147391"/>
            <a:ext cx="112738" cy="2068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2" name="Straight Connector 76"/>
          <p:cNvSpPr/>
          <p:nvPr/>
        </p:nvSpPr>
        <p:spPr>
          <a:xfrm>
            <a:off x="2039158" y="3503677"/>
            <a:ext cx="539221" cy="17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3" name="Straight Connector 79"/>
          <p:cNvSpPr/>
          <p:nvPr/>
        </p:nvSpPr>
        <p:spPr>
          <a:xfrm>
            <a:off x="1449719" y="2483852"/>
            <a:ext cx="211210" cy="143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4" name="Straight Connector 82"/>
          <p:cNvSpPr/>
          <p:nvPr/>
        </p:nvSpPr>
        <p:spPr>
          <a:xfrm>
            <a:off x="1352491" y="2954812"/>
            <a:ext cx="252350" cy="364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5" name="Straight Connector 85"/>
          <p:cNvSpPr/>
          <p:nvPr/>
        </p:nvSpPr>
        <p:spPr>
          <a:xfrm>
            <a:off x="3339884" y="4667600"/>
            <a:ext cx="143923" cy="288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6" name="Straight Connector 88"/>
          <p:cNvSpPr/>
          <p:nvPr/>
        </p:nvSpPr>
        <p:spPr>
          <a:xfrm>
            <a:off x="3888019" y="4487303"/>
            <a:ext cx="391658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21600" y="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18" name="Straight Connector 91"/>
          <p:cNvSpPr/>
          <p:nvPr/>
        </p:nvSpPr>
        <p:spPr>
          <a:xfrm>
            <a:off x="4916432" y="4506425"/>
            <a:ext cx="549753" cy="135083"/>
          </a:xfrm>
          <a:prstGeom prst="line">
            <a:avLst/>
          </a:prstGeom>
          <a:ln w="57150">
            <a:solidFill>
              <a:srgbClr val="464646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7" name="Straight Connector 94"/>
          <p:cNvSpPr/>
          <p:nvPr/>
        </p:nvSpPr>
        <p:spPr>
          <a:xfrm>
            <a:off x="3390350" y="5306930"/>
            <a:ext cx="176172" cy="22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8" name="Straight Connector 97"/>
          <p:cNvSpPr/>
          <p:nvPr/>
        </p:nvSpPr>
        <p:spPr>
          <a:xfrm>
            <a:off x="4017175" y="5697895"/>
            <a:ext cx="33597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69" name="Straight Connector 100"/>
          <p:cNvSpPr/>
          <p:nvPr/>
        </p:nvSpPr>
        <p:spPr>
          <a:xfrm>
            <a:off x="4821793" y="5001139"/>
            <a:ext cx="484415" cy="526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0" name="Straight Connector 103"/>
          <p:cNvSpPr/>
          <p:nvPr/>
        </p:nvSpPr>
        <p:spPr>
          <a:xfrm>
            <a:off x="3727417" y="4657634"/>
            <a:ext cx="786638" cy="872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1" name="Straight Connector 106"/>
          <p:cNvSpPr/>
          <p:nvPr/>
        </p:nvSpPr>
        <p:spPr>
          <a:xfrm>
            <a:off x="6327404" y="3936511"/>
            <a:ext cx="380899" cy="30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2" name="Straight Connector 109"/>
          <p:cNvSpPr/>
          <p:nvPr/>
        </p:nvSpPr>
        <p:spPr>
          <a:xfrm>
            <a:off x="6056922" y="2962637"/>
            <a:ext cx="185315" cy="7698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3" name="Straight Connector 112"/>
          <p:cNvSpPr/>
          <p:nvPr/>
        </p:nvSpPr>
        <p:spPr>
          <a:xfrm>
            <a:off x="6600561" y="2721129"/>
            <a:ext cx="432740" cy="34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4" name="Straight Connector 115"/>
          <p:cNvSpPr/>
          <p:nvPr/>
        </p:nvSpPr>
        <p:spPr>
          <a:xfrm>
            <a:off x="7064519" y="2876962"/>
            <a:ext cx="236202" cy="935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5" name="Straight Connector 118"/>
          <p:cNvSpPr/>
          <p:nvPr/>
        </p:nvSpPr>
        <p:spPr>
          <a:xfrm>
            <a:off x="7638720" y="2813520"/>
            <a:ext cx="289293" cy="1164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6" name="Straight Connector 121"/>
          <p:cNvSpPr/>
          <p:nvPr/>
        </p:nvSpPr>
        <p:spPr>
          <a:xfrm>
            <a:off x="7962826" y="3226611"/>
            <a:ext cx="180081" cy="444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77" name="Straight Connector 125"/>
          <p:cNvSpPr/>
          <p:nvPr/>
        </p:nvSpPr>
        <p:spPr>
          <a:xfrm>
            <a:off x="7334594" y="3900282"/>
            <a:ext cx="241801" cy="39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57150">
            <a:solidFill>
              <a:srgbClr val="464646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230" name="TextBox 128"/>
          <p:cNvSpPr txBox="1"/>
          <p:nvPr/>
        </p:nvSpPr>
        <p:spPr>
          <a:xfrm>
            <a:off x="4230278" y="4735981"/>
            <a:ext cx="710318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AS-2</a:t>
            </a:r>
          </a:p>
        </p:txBody>
      </p:sp>
      <p:sp>
        <p:nvSpPr>
          <p:cNvPr id="231" name="TextBox 129"/>
          <p:cNvSpPr txBox="1"/>
          <p:nvPr/>
        </p:nvSpPr>
        <p:spPr>
          <a:xfrm>
            <a:off x="6343714" y="3058022"/>
            <a:ext cx="710317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r>
              <a:t>AS-3</a:t>
            </a:r>
          </a:p>
        </p:txBody>
      </p:sp>
      <p:pic>
        <p:nvPicPr>
          <p:cNvPr id="23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69579" y="334322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30885" y="4945007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382598" y="550983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344789" y="5509835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71317" y="429924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04807" y="3305430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09066" y="2588986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3160" y="2144483"/>
            <a:ext cx="645115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69579" y="209972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76953" y="2779184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26040" y="250778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683" y="2857941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70267" y="366087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98873" y="3803229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93378" y="372362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43627" y="4641508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53442" y="4299243"/>
            <a:ext cx="645116" cy="380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65419" y="2593419"/>
            <a:ext cx="645116" cy="3803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2" name="Group 147"/>
          <p:cNvGrpSpPr/>
          <p:nvPr/>
        </p:nvGrpSpPr>
        <p:grpSpPr>
          <a:xfrm>
            <a:off x="157064" y="3592857"/>
            <a:ext cx="1582578" cy="1314875"/>
            <a:chOff x="0" y="0"/>
            <a:chExt cx="1582576" cy="1314874"/>
          </a:xfrm>
        </p:grpSpPr>
        <p:sp>
          <p:nvSpPr>
            <p:cNvPr id="250" name="Rectangular Callout 148"/>
            <p:cNvSpPr/>
            <p:nvPr/>
          </p:nvSpPr>
          <p:spPr>
            <a:xfrm flipH="1">
              <a:off x="0" y="0"/>
              <a:ext cx="1582577" cy="1314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5926"/>
                  </a:moveTo>
                  <a:lnTo>
                    <a:pt x="3600" y="5926"/>
                  </a:lnTo>
                  <a:lnTo>
                    <a:pt x="2752" y="0"/>
                  </a:lnTo>
                  <a:lnTo>
                    <a:pt x="9000" y="5926"/>
                  </a:lnTo>
                  <a:lnTo>
                    <a:pt x="21600" y="5926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8539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TextBox 149"/>
            <p:cNvSpPr txBox="1"/>
            <p:nvPr/>
          </p:nvSpPr>
          <p:spPr>
            <a:xfrm>
              <a:off x="0" y="360767"/>
              <a:ext cx="1582576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Interior Routers</a:t>
              </a:r>
            </a:p>
          </p:txBody>
        </p:sp>
      </p:grpSp>
      <p:grpSp>
        <p:nvGrpSpPr>
          <p:cNvPr id="255" name="Group 150"/>
          <p:cNvGrpSpPr/>
          <p:nvPr/>
        </p:nvGrpSpPr>
        <p:grpSpPr>
          <a:xfrm>
            <a:off x="5438853" y="4921499"/>
            <a:ext cx="1582577" cy="1499935"/>
            <a:chOff x="0" y="0"/>
            <a:chExt cx="1582576" cy="1499933"/>
          </a:xfrm>
        </p:grpSpPr>
        <p:sp>
          <p:nvSpPr>
            <p:cNvPr id="253" name="Rectangular Callout 151"/>
            <p:cNvSpPr/>
            <p:nvPr/>
          </p:nvSpPr>
          <p:spPr>
            <a:xfrm flipH="1">
              <a:off x="0" y="0"/>
              <a:ext cx="1582577" cy="1499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860"/>
                  </a:moveTo>
                  <a:lnTo>
                    <a:pt x="12600" y="7860"/>
                  </a:lnTo>
                  <a:lnTo>
                    <a:pt x="18946" y="0"/>
                  </a:lnTo>
                  <a:lnTo>
                    <a:pt x="18000" y="7860"/>
                  </a:lnTo>
                  <a:lnTo>
                    <a:pt x="21600" y="786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015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TextBox 152"/>
            <p:cNvSpPr txBox="1"/>
            <p:nvPr/>
          </p:nvSpPr>
          <p:spPr>
            <a:xfrm>
              <a:off x="0" y="545826"/>
              <a:ext cx="1582576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BGP Routers</a:t>
              </a:r>
            </a:p>
          </p:txBody>
        </p:sp>
      </p:grp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Sneak peek of security-related lectu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4200"/>
            </a:pPr>
            <a:r>
              <a:t>Sneak peek of security-related lectures</a:t>
            </a:r>
          </a:p>
        </p:txBody>
      </p:sp>
      <p:sp>
        <p:nvSpPr>
          <p:cNvPr id="12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30</a:t>
            </a:fld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When you request a webpage (1)"/>
          <p:cNvSpPr txBox="1">
            <a:spLocks noGrp="1"/>
          </p:cNvSpPr>
          <p:nvPr>
            <p:ph type="title"/>
          </p:nvPr>
        </p:nvSpPr>
        <p:spPr>
          <a:xfrm>
            <a:off x="152399" y="210740"/>
            <a:ext cx="8839202" cy="990601"/>
          </a:xfrm>
          <a:prstGeom prst="rect">
            <a:avLst/>
          </a:prstGeom>
        </p:spPr>
        <p:txBody>
          <a:bodyPr/>
          <a:lstStyle/>
          <a:p>
            <a:r>
              <a:t>When you request a webpage (1)</a:t>
            </a:r>
          </a:p>
        </p:txBody>
      </p:sp>
      <p:sp>
        <p:nvSpPr>
          <p:cNvPr id="12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229" name="DNS Server"/>
          <p:cNvSpPr/>
          <p:nvPr/>
        </p:nvSpPr>
        <p:spPr>
          <a:xfrm>
            <a:off x="5469015" y="3106694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Server</a:t>
            </a:r>
          </a:p>
        </p:txBody>
      </p:sp>
      <p:sp>
        <p:nvSpPr>
          <p:cNvPr id="1230" name="Browser"/>
          <p:cNvSpPr/>
          <p:nvPr/>
        </p:nvSpPr>
        <p:spPr>
          <a:xfrm>
            <a:off x="2459710" y="4549247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231" name="Web Server"/>
          <p:cNvSpPr/>
          <p:nvPr/>
        </p:nvSpPr>
        <p:spPr>
          <a:xfrm>
            <a:off x="5469015" y="4611755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Web Server</a:t>
            </a:r>
          </a:p>
        </p:txBody>
      </p:sp>
      <p:sp>
        <p:nvSpPr>
          <p:cNvPr id="1232" name="Line"/>
          <p:cNvSpPr/>
          <p:nvPr/>
        </p:nvSpPr>
        <p:spPr>
          <a:xfrm flipV="1">
            <a:off x="4111214" y="3691997"/>
            <a:ext cx="1228112" cy="743398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33" name="Line"/>
          <p:cNvSpPr/>
          <p:nvPr/>
        </p:nvSpPr>
        <p:spPr>
          <a:xfrm>
            <a:off x="4111214" y="4926527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34" name="Rectangle"/>
          <p:cNvSpPr/>
          <p:nvPr/>
        </p:nvSpPr>
        <p:spPr>
          <a:xfrm>
            <a:off x="2129311" y="3019388"/>
            <a:ext cx="4885378" cy="2300938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35" name="1"/>
          <p:cNvSpPr txBox="1"/>
          <p:nvPr/>
        </p:nvSpPr>
        <p:spPr>
          <a:xfrm>
            <a:off x="4553808" y="3748851"/>
            <a:ext cx="197118" cy="30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236" name="2"/>
          <p:cNvSpPr txBox="1"/>
          <p:nvPr/>
        </p:nvSpPr>
        <p:spPr>
          <a:xfrm>
            <a:off x="4553808" y="4570383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When you request a webpage (2)"/>
          <p:cNvSpPr txBox="1">
            <a:spLocks noGrp="1"/>
          </p:cNvSpPr>
          <p:nvPr>
            <p:ph type="title"/>
          </p:nvPr>
        </p:nvSpPr>
        <p:spPr>
          <a:xfrm>
            <a:off x="152399" y="210740"/>
            <a:ext cx="8839202" cy="990601"/>
          </a:xfrm>
          <a:prstGeom prst="rect">
            <a:avLst/>
          </a:prstGeom>
        </p:spPr>
        <p:txBody>
          <a:bodyPr/>
          <a:lstStyle/>
          <a:p>
            <a:r>
              <a:t>When you request a webpage (2)</a:t>
            </a:r>
          </a:p>
        </p:txBody>
      </p:sp>
      <p:sp>
        <p:nvSpPr>
          <p:cNvPr id="12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1240" name="DNS Server"/>
          <p:cNvSpPr/>
          <p:nvPr/>
        </p:nvSpPr>
        <p:spPr>
          <a:xfrm>
            <a:off x="5469015" y="3106694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Server</a:t>
            </a:r>
          </a:p>
        </p:txBody>
      </p:sp>
      <p:sp>
        <p:nvSpPr>
          <p:cNvPr id="1241" name="Browser"/>
          <p:cNvSpPr/>
          <p:nvPr/>
        </p:nvSpPr>
        <p:spPr>
          <a:xfrm>
            <a:off x="2459710" y="4549247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242" name="Web Server"/>
          <p:cNvSpPr/>
          <p:nvPr/>
        </p:nvSpPr>
        <p:spPr>
          <a:xfrm>
            <a:off x="5469015" y="4611755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Web Server</a:t>
            </a:r>
          </a:p>
        </p:txBody>
      </p:sp>
      <p:sp>
        <p:nvSpPr>
          <p:cNvPr id="1243" name="Line"/>
          <p:cNvSpPr/>
          <p:nvPr/>
        </p:nvSpPr>
        <p:spPr>
          <a:xfrm flipV="1">
            <a:off x="3171504" y="3863670"/>
            <a:ext cx="1" cy="652985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44" name="Line"/>
          <p:cNvSpPr/>
          <p:nvPr/>
        </p:nvSpPr>
        <p:spPr>
          <a:xfrm>
            <a:off x="4111214" y="4926527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45" name="Rectangle"/>
          <p:cNvSpPr/>
          <p:nvPr/>
        </p:nvSpPr>
        <p:spPr>
          <a:xfrm>
            <a:off x="2129311" y="3019388"/>
            <a:ext cx="4885378" cy="2300938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46" name="DNS Resolver"/>
          <p:cNvSpPr/>
          <p:nvPr/>
        </p:nvSpPr>
        <p:spPr>
          <a:xfrm>
            <a:off x="2459710" y="3124832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Resolver</a:t>
            </a:r>
          </a:p>
        </p:txBody>
      </p:sp>
      <p:sp>
        <p:nvSpPr>
          <p:cNvPr id="1247" name="Line"/>
          <p:cNvSpPr/>
          <p:nvPr/>
        </p:nvSpPr>
        <p:spPr>
          <a:xfrm>
            <a:off x="4070402" y="3429000"/>
            <a:ext cx="1211509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48" name="1"/>
          <p:cNvSpPr txBox="1"/>
          <p:nvPr/>
        </p:nvSpPr>
        <p:spPr>
          <a:xfrm>
            <a:off x="2866097" y="4016435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249" name="2"/>
          <p:cNvSpPr txBox="1"/>
          <p:nvPr/>
        </p:nvSpPr>
        <p:spPr>
          <a:xfrm>
            <a:off x="4553808" y="4570383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  <p:sp>
        <p:nvSpPr>
          <p:cNvPr id="1250" name="3"/>
          <p:cNvSpPr txBox="1"/>
          <p:nvPr/>
        </p:nvSpPr>
        <p:spPr>
          <a:xfrm>
            <a:off x="4553808" y="3065650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Underlying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Underlying structure</a:t>
            </a:r>
          </a:p>
        </p:txBody>
      </p:sp>
      <p:sp>
        <p:nvSpPr>
          <p:cNvPr id="12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33</a:t>
            </a:fld>
            <a:endParaRPr/>
          </a:p>
        </p:txBody>
      </p:sp>
      <p:grpSp>
        <p:nvGrpSpPr>
          <p:cNvPr id="1262" name="Group"/>
          <p:cNvGrpSpPr/>
          <p:nvPr/>
        </p:nvGrpSpPr>
        <p:grpSpPr>
          <a:xfrm>
            <a:off x="1901544" y="2176711"/>
            <a:ext cx="5598339" cy="3780493"/>
            <a:chOff x="0" y="8669"/>
            <a:chExt cx="5598337" cy="3780491"/>
          </a:xfrm>
        </p:grpSpPr>
        <p:sp>
          <p:nvSpPr>
            <p:cNvPr id="1254" name="Cloud"/>
            <p:cNvSpPr/>
            <p:nvPr/>
          </p:nvSpPr>
          <p:spPr>
            <a:xfrm>
              <a:off x="3058417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92929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55" name="Cloud"/>
            <p:cNvSpPr/>
            <p:nvPr/>
          </p:nvSpPr>
          <p:spPr>
            <a:xfrm>
              <a:off x="3058417" y="1907057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88FA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56" name="Cloud"/>
            <p:cNvSpPr/>
            <p:nvPr/>
          </p:nvSpPr>
          <p:spPr>
            <a:xfrm>
              <a:off x="49113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AE23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57" name="Cloud"/>
            <p:cNvSpPr/>
            <p:nvPr/>
          </p:nvSpPr>
          <p:spPr>
            <a:xfrm>
              <a:off x="0" y="1939967"/>
              <a:ext cx="2638147" cy="1589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80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F64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58" name="AS 1"/>
            <p:cNvSpPr txBox="1"/>
            <p:nvPr/>
          </p:nvSpPr>
          <p:spPr>
            <a:xfrm>
              <a:off x="1007622" y="8669"/>
              <a:ext cx="52467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1</a:t>
              </a:r>
            </a:p>
          </p:txBody>
        </p:sp>
        <p:sp>
          <p:nvSpPr>
            <p:cNvPr id="1259" name="AS 2"/>
            <p:cNvSpPr txBox="1"/>
            <p:nvPr/>
          </p:nvSpPr>
          <p:spPr>
            <a:xfrm>
              <a:off x="4037795" y="8669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2 </a:t>
              </a:r>
            </a:p>
          </p:txBody>
        </p:sp>
        <p:sp>
          <p:nvSpPr>
            <p:cNvPr id="1260" name="AS 3"/>
            <p:cNvSpPr txBox="1"/>
            <p:nvPr/>
          </p:nvSpPr>
          <p:spPr>
            <a:xfrm>
              <a:off x="1028490" y="3482318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3 </a:t>
              </a:r>
            </a:p>
          </p:txBody>
        </p:sp>
        <p:sp>
          <p:nvSpPr>
            <p:cNvPr id="1261" name="AS 4"/>
            <p:cNvSpPr txBox="1"/>
            <p:nvPr/>
          </p:nvSpPr>
          <p:spPr>
            <a:xfrm>
              <a:off x="4037795" y="3375161"/>
              <a:ext cx="581166" cy="306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4 </a:t>
              </a:r>
            </a:p>
          </p:txBody>
        </p:sp>
      </p:grpSp>
      <p:sp>
        <p:nvSpPr>
          <p:cNvPr id="1263" name="DNS Server"/>
          <p:cNvSpPr/>
          <p:nvPr/>
        </p:nvSpPr>
        <p:spPr>
          <a:xfrm>
            <a:off x="5469015" y="3106694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Server</a:t>
            </a:r>
          </a:p>
        </p:txBody>
      </p:sp>
      <p:sp>
        <p:nvSpPr>
          <p:cNvPr id="1264" name="Browser"/>
          <p:cNvSpPr/>
          <p:nvPr/>
        </p:nvSpPr>
        <p:spPr>
          <a:xfrm>
            <a:off x="2459710" y="4549247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265" name="Web Server"/>
          <p:cNvSpPr/>
          <p:nvPr/>
        </p:nvSpPr>
        <p:spPr>
          <a:xfrm>
            <a:off x="5469015" y="4611755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Web Server</a:t>
            </a:r>
          </a:p>
        </p:txBody>
      </p:sp>
      <p:sp>
        <p:nvSpPr>
          <p:cNvPr id="1266" name="Line"/>
          <p:cNvSpPr/>
          <p:nvPr/>
        </p:nvSpPr>
        <p:spPr>
          <a:xfrm flipV="1">
            <a:off x="3171504" y="3863670"/>
            <a:ext cx="1" cy="652985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67" name="Line"/>
          <p:cNvSpPr/>
          <p:nvPr/>
        </p:nvSpPr>
        <p:spPr>
          <a:xfrm>
            <a:off x="4111214" y="4926527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68" name="Rectangle"/>
          <p:cNvSpPr/>
          <p:nvPr/>
        </p:nvSpPr>
        <p:spPr>
          <a:xfrm>
            <a:off x="2129311" y="3019388"/>
            <a:ext cx="4885378" cy="2300938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69" name="DNS Resolver"/>
          <p:cNvSpPr/>
          <p:nvPr/>
        </p:nvSpPr>
        <p:spPr>
          <a:xfrm>
            <a:off x="2459710" y="3124832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Resolver</a:t>
            </a:r>
          </a:p>
        </p:txBody>
      </p:sp>
      <p:sp>
        <p:nvSpPr>
          <p:cNvPr id="1270" name="Line"/>
          <p:cNvSpPr/>
          <p:nvPr/>
        </p:nvSpPr>
        <p:spPr>
          <a:xfrm>
            <a:off x="4070402" y="3429000"/>
            <a:ext cx="1211509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71" name="1"/>
          <p:cNvSpPr txBox="1"/>
          <p:nvPr/>
        </p:nvSpPr>
        <p:spPr>
          <a:xfrm>
            <a:off x="2866097" y="4016435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272" name="2"/>
          <p:cNvSpPr txBox="1"/>
          <p:nvPr/>
        </p:nvSpPr>
        <p:spPr>
          <a:xfrm>
            <a:off x="4553808" y="4570383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  <p:sp>
        <p:nvSpPr>
          <p:cNvPr id="1273" name="3"/>
          <p:cNvSpPr txBox="1"/>
          <p:nvPr/>
        </p:nvSpPr>
        <p:spPr>
          <a:xfrm>
            <a:off x="4553808" y="3065650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3</a:t>
            </a:r>
          </a:p>
        </p:txBody>
      </p:sp>
      <p:sp>
        <p:nvSpPr>
          <p:cNvPr id="1274" name="Line"/>
          <p:cNvSpPr/>
          <p:nvPr/>
        </p:nvSpPr>
        <p:spPr>
          <a:xfrm>
            <a:off x="4070402" y="3589734"/>
            <a:ext cx="1211509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75" name="BGP"/>
          <p:cNvSpPr txBox="1"/>
          <p:nvPr/>
        </p:nvSpPr>
        <p:spPr>
          <a:xfrm>
            <a:off x="4413991" y="3618049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276" name="Line"/>
          <p:cNvSpPr/>
          <p:nvPr/>
        </p:nvSpPr>
        <p:spPr>
          <a:xfrm>
            <a:off x="4119515" y="5045273"/>
            <a:ext cx="1211509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77" name="BGP"/>
          <p:cNvSpPr txBox="1"/>
          <p:nvPr/>
        </p:nvSpPr>
        <p:spPr>
          <a:xfrm>
            <a:off x="4463104" y="5073588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278" name="Line"/>
          <p:cNvSpPr/>
          <p:nvPr/>
        </p:nvSpPr>
        <p:spPr>
          <a:xfrm flipV="1">
            <a:off x="3321451" y="3873509"/>
            <a:ext cx="1" cy="633308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79" name="BGP"/>
          <p:cNvSpPr txBox="1"/>
          <p:nvPr/>
        </p:nvSpPr>
        <p:spPr>
          <a:xfrm>
            <a:off x="3290083" y="4036741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34</a:t>
            </a:fld>
            <a:endParaRPr/>
          </a:p>
        </p:txBody>
      </p:sp>
      <p:pic>
        <p:nvPicPr>
          <p:cNvPr id="128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8151" y="-15404"/>
            <a:ext cx="6187698" cy="68888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Underlying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Underlying structure</a:t>
            </a:r>
          </a:p>
        </p:txBody>
      </p:sp>
      <p:sp>
        <p:nvSpPr>
          <p:cNvPr id="12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35</a:t>
            </a:fld>
            <a:endParaRPr/>
          </a:p>
        </p:txBody>
      </p:sp>
      <p:grpSp>
        <p:nvGrpSpPr>
          <p:cNvPr id="1294" name="Group"/>
          <p:cNvGrpSpPr/>
          <p:nvPr/>
        </p:nvGrpSpPr>
        <p:grpSpPr>
          <a:xfrm>
            <a:off x="1901544" y="2176711"/>
            <a:ext cx="5598339" cy="3780493"/>
            <a:chOff x="0" y="8669"/>
            <a:chExt cx="5598337" cy="3780491"/>
          </a:xfrm>
        </p:grpSpPr>
        <p:sp>
          <p:nvSpPr>
            <p:cNvPr id="1286" name="Cloud"/>
            <p:cNvSpPr/>
            <p:nvPr/>
          </p:nvSpPr>
          <p:spPr>
            <a:xfrm>
              <a:off x="3058417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92929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87" name="Cloud"/>
            <p:cNvSpPr/>
            <p:nvPr/>
          </p:nvSpPr>
          <p:spPr>
            <a:xfrm>
              <a:off x="3058417" y="1907057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88FA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88" name="Cloud"/>
            <p:cNvSpPr/>
            <p:nvPr/>
          </p:nvSpPr>
          <p:spPr>
            <a:xfrm>
              <a:off x="49113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AE23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89" name="Cloud"/>
            <p:cNvSpPr/>
            <p:nvPr/>
          </p:nvSpPr>
          <p:spPr>
            <a:xfrm>
              <a:off x="0" y="1939967"/>
              <a:ext cx="2638147" cy="1589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80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F64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290" name="AS 1"/>
            <p:cNvSpPr txBox="1"/>
            <p:nvPr/>
          </p:nvSpPr>
          <p:spPr>
            <a:xfrm>
              <a:off x="1007622" y="8669"/>
              <a:ext cx="52467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1</a:t>
              </a:r>
            </a:p>
          </p:txBody>
        </p:sp>
        <p:sp>
          <p:nvSpPr>
            <p:cNvPr id="1291" name="AS 2"/>
            <p:cNvSpPr txBox="1"/>
            <p:nvPr/>
          </p:nvSpPr>
          <p:spPr>
            <a:xfrm>
              <a:off x="4037795" y="8669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2 </a:t>
              </a:r>
            </a:p>
          </p:txBody>
        </p:sp>
        <p:sp>
          <p:nvSpPr>
            <p:cNvPr id="1292" name="AS 3"/>
            <p:cNvSpPr txBox="1"/>
            <p:nvPr/>
          </p:nvSpPr>
          <p:spPr>
            <a:xfrm>
              <a:off x="1028490" y="3482318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3 </a:t>
              </a:r>
            </a:p>
          </p:txBody>
        </p:sp>
        <p:sp>
          <p:nvSpPr>
            <p:cNvPr id="1293" name="AS 4"/>
            <p:cNvSpPr txBox="1"/>
            <p:nvPr/>
          </p:nvSpPr>
          <p:spPr>
            <a:xfrm>
              <a:off x="4037795" y="3375161"/>
              <a:ext cx="581166" cy="306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4 </a:t>
              </a:r>
            </a:p>
          </p:txBody>
        </p:sp>
      </p:grpSp>
      <p:sp>
        <p:nvSpPr>
          <p:cNvPr id="1295" name="DNS Server"/>
          <p:cNvSpPr/>
          <p:nvPr/>
        </p:nvSpPr>
        <p:spPr>
          <a:xfrm>
            <a:off x="5469015" y="3106694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Server</a:t>
            </a:r>
          </a:p>
        </p:txBody>
      </p:sp>
      <p:sp>
        <p:nvSpPr>
          <p:cNvPr id="1296" name="Browser"/>
          <p:cNvSpPr/>
          <p:nvPr/>
        </p:nvSpPr>
        <p:spPr>
          <a:xfrm>
            <a:off x="2459710" y="4549247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297" name="Web Server"/>
          <p:cNvSpPr/>
          <p:nvPr/>
        </p:nvSpPr>
        <p:spPr>
          <a:xfrm>
            <a:off x="5469015" y="4611755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Web Server</a:t>
            </a:r>
          </a:p>
        </p:txBody>
      </p:sp>
      <p:sp>
        <p:nvSpPr>
          <p:cNvPr id="1298" name="Line"/>
          <p:cNvSpPr/>
          <p:nvPr/>
        </p:nvSpPr>
        <p:spPr>
          <a:xfrm flipV="1">
            <a:off x="3171504" y="3863670"/>
            <a:ext cx="1" cy="652985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99" name="Line"/>
          <p:cNvSpPr/>
          <p:nvPr/>
        </p:nvSpPr>
        <p:spPr>
          <a:xfrm>
            <a:off x="4111214" y="4926527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0" name="Rectangle"/>
          <p:cNvSpPr/>
          <p:nvPr/>
        </p:nvSpPr>
        <p:spPr>
          <a:xfrm>
            <a:off x="2129311" y="3019388"/>
            <a:ext cx="4885378" cy="2300938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1" name="DNS Resolver"/>
          <p:cNvSpPr/>
          <p:nvPr/>
        </p:nvSpPr>
        <p:spPr>
          <a:xfrm>
            <a:off x="2459710" y="3124832"/>
            <a:ext cx="1423588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Resolver</a:t>
            </a:r>
          </a:p>
        </p:txBody>
      </p:sp>
      <p:sp>
        <p:nvSpPr>
          <p:cNvPr id="1302" name="Line"/>
          <p:cNvSpPr/>
          <p:nvPr/>
        </p:nvSpPr>
        <p:spPr>
          <a:xfrm>
            <a:off x="4070402" y="3429000"/>
            <a:ext cx="1211509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3" name="1"/>
          <p:cNvSpPr txBox="1"/>
          <p:nvPr/>
        </p:nvSpPr>
        <p:spPr>
          <a:xfrm>
            <a:off x="2866097" y="4016435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304" name="2"/>
          <p:cNvSpPr txBox="1"/>
          <p:nvPr/>
        </p:nvSpPr>
        <p:spPr>
          <a:xfrm>
            <a:off x="4553808" y="4570383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  <p:sp>
        <p:nvSpPr>
          <p:cNvPr id="1305" name="3"/>
          <p:cNvSpPr txBox="1"/>
          <p:nvPr/>
        </p:nvSpPr>
        <p:spPr>
          <a:xfrm>
            <a:off x="4553808" y="3065650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3</a:t>
            </a:r>
          </a:p>
        </p:txBody>
      </p:sp>
      <p:sp>
        <p:nvSpPr>
          <p:cNvPr id="1306" name="Line"/>
          <p:cNvSpPr/>
          <p:nvPr/>
        </p:nvSpPr>
        <p:spPr>
          <a:xfrm>
            <a:off x="4070402" y="3589734"/>
            <a:ext cx="1211509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7" name="BGP"/>
          <p:cNvSpPr txBox="1"/>
          <p:nvPr/>
        </p:nvSpPr>
        <p:spPr>
          <a:xfrm>
            <a:off x="4413991" y="3618049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08" name="Line"/>
          <p:cNvSpPr/>
          <p:nvPr/>
        </p:nvSpPr>
        <p:spPr>
          <a:xfrm>
            <a:off x="4119515" y="5045273"/>
            <a:ext cx="1211509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09" name="BGP"/>
          <p:cNvSpPr txBox="1"/>
          <p:nvPr/>
        </p:nvSpPr>
        <p:spPr>
          <a:xfrm>
            <a:off x="4463104" y="5073588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10" name="Line"/>
          <p:cNvSpPr/>
          <p:nvPr/>
        </p:nvSpPr>
        <p:spPr>
          <a:xfrm flipV="1">
            <a:off x="3321451" y="3873509"/>
            <a:ext cx="1" cy="633308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11" name="BGP"/>
          <p:cNvSpPr txBox="1"/>
          <p:nvPr/>
        </p:nvSpPr>
        <p:spPr>
          <a:xfrm>
            <a:off x="3290083" y="4036741"/>
            <a:ext cx="573444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Underlying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Underlying structure</a:t>
            </a:r>
          </a:p>
        </p:txBody>
      </p:sp>
      <p:sp>
        <p:nvSpPr>
          <p:cNvPr id="13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36</a:t>
            </a:fld>
            <a:endParaRPr/>
          </a:p>
        </p:txBody>
      </p:sp>
      <p:grpSp>
        <p:nvGrpSpPr>
          <p:cNvPr id="1323" name="Group"/>
          <p:cNvGrpSpPr/>
          <p:nvPr/>
        </p:nvGrpSpPr>
        <p:grpSpPr>
          <a:xfrm>
            <a:off x="3150747" y="2220874"/>
            <a:ext cx="5598339" cy="3780493"/>
            <a:chOff x="0" y="8669"/>
            <a:chExt cx="5598337" cy="3780491"/>
          </a:xfrm>
        </p:grpSpPr>
        <p:sp>
          <p:nvSpPr>
            <p:cNvPr id="1315" name="Cloud"/>
            <p:cNvSpPr/>
            <p:nvPr/>
          </p:nvSpPr>
          <p:spPr>
            <a:xfrm>
              <a:off x="3058417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92929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16" name="Cloud"/>
            <p:cNvSpPr/>
            <p:nvPr/>
          </p:nvSpPr>
          <p:spPr>
            <a:xfrm>
              <a:off x="3058417" y="1907057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88FA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17" name="Cloud"/>
            <p:cNvSpPr/>
            <p:nvPr/>
          </p:nvSpPr>
          <p:spPr>
            <a:xfrm>
              <a:off x="49113" y="264083"/>
              <a:ext cx="2539921" cy="153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79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AE232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18" name="Cloud"/>
            <p:cNvSpPr/>
            <p:nvPr/>
          </p:nvSpPr>
          <p:spPr>
            <a:xfrm>
              <a:off x="0" y="1939967"/>
              <a:ext cx="2638147" cy="1589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80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FF644E">
                <a:alpha val="35439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19" name="AS 1"/>
            <p:cNvSpPr txBox="1"/>
            <p:nvPr/>
          </p:nvSpPr>
          <p:spPr>
            <a:xfrm>
              <a:off x="1007622" y="8669"/>
              <a:ext cx="52467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1</a:t>
              </a:r>
            </a:p>
          </p:txBody>
        </p:sp>
        <p:sp>
          <p:nvSpPr>
            <p:cNvPr id="1320" name="AS 2"/>
            <p:cNvSpPr txBox="1"/>
            <p:nvPr/>
          </p:nvSpPr>
          <p:spPr>
            <a:xfrm>
              <a:off x="4037795" y="8669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2 </a:t>
              </a:r>
            </a:p>
          </p:txBody>
        </p:sp>
        <p:sp>
          <p:nvSpPr>
            <p:cNvPr id="1321" name="AS 3"/>
            <p:cNvSpPr txBox="1"/>
            <p:nvPr/>
          </p:nvSpPr>
          <p:spPr>
            <a:xfrm>
              <a:off x="1028490" y="3482318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3 </a:t>
              </a:r>
            </a:p>
          </p:txBody>
        </p:sp>
        <p:sp>
          <p:nvSpPr>
            <p:cNvPr id="1322" name="AS 4"/>
            <p:cNvSpPr txBox="1"/>
            <p:nvPr/>
          </p:nvSpPr>
          <p:spPr>
            <a:xfrm>
              <a:off x="4037795" y="3375161"/>
              <a:ext cx="581166" cy="306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4 </a:t>
              </a:r>
            </a:p>
          </p:txBody>
        </p:sp>
      </p:grpSp>
      <p:sp>
        <p:nvSpPr>
          <p:cNvPr id="1324" name="Myetherwallet…"/>
          <p:cNvSpPr/>
          <p:nvPr/>
        </p:nvSpPr>
        <p:spPr>
          <a:xfrm>
            <a:off x="6718218" y="3150857"/>
            <a:ext cx="1423589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/>
          <a:p>
            <a: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Myetherwallet</a:t>
            </a:r>
          </a:p>
          <a:p>
            <a: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DNS Server</a:t>
            </a:r>
          </a:p>
        </p:txBody>
      </p:sp>
      <p:sp>
        <p:nvSpPr>
          <p:cNvPr id="1325" name="Browser"/>
          <p:cNvSpPr/>
          <p:nvPr/>
        </p:nvSpPr>
        <p:spPr>
          <a:xfrm>
            <a:off x="3708913" y="4593411"/>
            <a:ext cx="1423589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Browser</a:t>
            </a:r>
          </a:p>
        </p:txBody>
      </p:sp>
      <p:sp>
        <p:nvSpPr>
          <p:cNvPr id="1326" name="Myetherwallet…"/>
          <p:cNvSpPr/>
          <p:nvPr/>
        </p:nvSpPr>
        <p:spPr>
          <a:xfrm>
            <a:off x="6718218" y="4655919"/>
            <a:ext cx="1423589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/>
          <a:p>
            <a: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Myetherwallet</a:t>
            </a:r>
          </a:p>
          <a:p>
            <a: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Web Server</a:t>
            </a:r>
          </a:p>
        </p:txBody>
      </p:sp>
      <p:sp>
        <p:nvSpPr>
          <p:cNvPr id="1327" name="Line"/>
          <p:cNvSpPr/>
          <p:nvPr/>
        </p:nvSpPr>
        <p:spPr>
          <a:xfrm flipV="1">
            <a:off x="4420707" y="3907834"/>
            <a:ext cx="1" cy="652984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28" name="Line"/>
          <p:cNvSpPr/>
          <p:nvPr/>
        </p:nvSpPr>
        <p:spPr>
          <a:xfrm>
            <a:off x="5360417" y="4970691"/>
            <a:ext cx="1228112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29" name="Rectangle"/>
          <p:cNvSpPr/>
          <p:nvPr/>
        </p:nvSpPr>
        <p:spPr>
          <a:xfrm>
            <a:off x="3378515" y="3063552"/>
            <a:ext cx="4885377" cy="2300937"/>
          </a:xfrm>
          <a:prstGeom prst="rect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30" name="DNS Resolver"/>
          <p:cNvSpPr/>
          <p:nvPr/>
        </p:nvSpPr>
        <p:spPr>
          <a:xfrm>
            <a:off x="3708913" y="3168996"/>
            <a:ext cx="1423589" cy="608336"/>
          </a:xfrm>
          <a:prstGeom prst="roundRect">
            <a:avLst>
              <a:gd name="adj" fmla="val 22018"/>
            </a:avLst>
          </a:prstGeom>
          <a:ln w="381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8" tIns="35718" rIns="35718" bIns="35718" anchor="ctr"/>
          <a:lstStyle>
            <a:lvl1pPr algn="ctr" defTabSz="410765">
              <a:defRPr sz="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DNS Resolver</a:t>
            </a:r>
          </a:p>
        </p:txBody>
      </p:sp>
      <p:sp>
        <p:nvSpPr>
          <p:cNvPr id="1331" name="Line"/>
          <p:cNvSpPr/>
          <p:nvPr/>
        </p:nvSpPr>
        <p:spPr>
          <a:xfrm>
            <a:off x="5319606" y="3473163"/>
            <a:ext cx="1211508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32" name="1"/>
          <p:cNvSpPr txBox="1"/>
          <p:nvPr/>
        </p:nvSpPr>
        <p:spPr>
          <a:xfrm>
            <a:off x="4115301" y="4060598"/>
            <a:ext cx="197117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</a:t>
            </a:r>
          </a:p>
        </p:txBody>
      </p:sp>
      <p:sp>
        <p:nvSpPr>
          <p:cNvPr id="1333" name="2"/>
          <p:cNvSpPr txBox="1"/>
          <p:nvPr/>
        </p:nvSpPr>
        <p:spPr>
          <a:xfrm>
            <a:off x="5803012" y="4614546"/>
            <a:ext cx="197118" cy="30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</a:t>
            </a:r>
          </a:p>
        </p:txBody>
      </p:sp>
      <p:sp>
        <p:nvSpPr>
          <p:cNvPr id="1334" name="3"/>
          <p:cNvSpPr txBox="1"/>
          <p:nvPr/>
        </p:nvSpPr>
        <p:spPr>
          <a:xfrm>
            <a:off x="5803012" y="3109814"/>
            <a:ext cx="19711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3</a:t>
            </a:r>
          </a:p>
        </p:txBody>
      </p:sp>
      <p:sp>
        <p:nvSpPr>
          <p:cNvPr id="1335" name="Line"/>
          <p:cNvSpPr/>
          <p:nvPr/>
        </p:nvSpPr>
        <p:spPr>
          <a:xfrm>
            <a:off x="5319606" y="3633898"/>
            <a:ext cx="1211508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36" name="Line"/>
          <p:cNvSpPr/>
          <p:nvPr/>
        </p:nvSpPr>
        <p:spPr>
          <a:xfrm>
            <a:off x="5368719" y="5089437"/>
            <a:ext cx="1211508" cy="1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37" name="Line"/>
          <p:cNvSpPr/>
          <p:nvPr/>
        </p:nvSpPr>
        <p:spPr>
          <a:xfrm flipV="1">
            <a:off x="4570655" y="3917672"/>
            <a:ext cx="1" cy="633308"/>
          </a:xfrm>
          <a:prstGeom prst="line">
            <a:avLst/>
          </a:prstGeom>
          <a:ln w="12700">
            <a:solidFill>
              <a:srgbClr val="000000"/>
            </a:solidFill>
            <a:prstDash val="sysDot"/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1342" name="Group"/>
          <p:cNvGrpSpPr/>
          <p:nvPr/>
        </p:nvGrpSpPr>
        <p:grpSpPr>
          <a:xfrm>
            <a:off x="11295" y="4253459"/>
            <a:ext cx="2380234" cy="1434464"/>
            <a:chOff x="0" y="0"/>
            <a:chExt cx="2380233" cy="1434462"/>
          </a:xfrm>
        </p:grpSpPr>
        <p:sp>
          <p:nvSpPr>
            <p:cNvPr id="1338" name="Cloud"/>
            <p:cNvSpPr/>
            <p:nvPr/>
          </p:nvSpPr>
          <p:spPr>
            <a:xfrm>
              <a:off x="0" y="0"/>
              <a:ext cx="2380233" cy="1434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03" y="0"/>
                  </a:moveTo>
                  <a:cubicBezTo>
                    <a:pt x="7967" y="0"/>
                    <a:pt x="5720" y="2939"/>
                    <a:pt x="4858" y="7062"/>
                  </a:cubicBezTo>
                  <a:cubicBezTo>
                    <a:pt x="4628" y="6992"/>
                    <a:pt x="4391" y="6953"/>
                    <a:pt x="4150" y="6953"/>
                  </a:cubicBezTo>
                  <a:cubicBezTo>
                    <a:pt x="1857" y="6953"/>
                    <a:pt x="0" y="10233"/>
                    <a:pt x="0" y="14278"/>
                  </a:cubicBezTo>
                  <a:cubicBezTo>
                    <a:pt x="0" y="18323"/>
                    <a:pt x="1857" y="21600"/>
                    <a:pt x="4150" y="21600"/>
                  </a:cubicBezTo>
                  <a:cubicBezTo>
                    <a:pt x="4193" y="21600"/>
                    <a:pt x="4237" y="21597"/>
                    <a:pt x="4280" y="21594"/>
                  </a:cubicBezTo>
                  <a:lnTo>
                    <a:pt x="10532" y="21597"/>
                  </a:lnTo>
                  <a:cubicBezTo>
                    <a:pt x="10555" y="21598"/>
                    <a:pt x="10579" y="21600"/>
                    <a:pt x="10603" y="21600"/>
                  </a:cubicBezTo>
                  <a:cubicBezTo>
                    <a:pt x="10626" y="21600"/>
                    <a:pt x="10648" y="21598"/>
                    <a:pt x="10672" y="21597"/>
                  </a:cubicBezTo>
                  <a:lnTo>
                    <a:pt x="18141" y="21600"/>
                  </a:lnTo>
                  <a:cubicBezTo>
                    <a:pt x="20051" y="21600"/>
                    <a:pt x="21600" y="18868"/>
                    <a:pt x="21600" y="15496"/>
                  </a:cubicBezTo>
                  <a:cubicBezTo>
                    <a:pt x="21600" y="12124"/>
                    <a:pt x="20051" y="9389"/>
                    <a:pt x="18141" y="9389"/>
                  </a:cubicBezTo>
                  <a:cubicBezTo>
                    <a:pt x="17627" y="9389"/>
                    <a:pt x="17139" y="9589"/>
                    <a:pt x="16701" y="9943"/>
                  </a:cubicBezTo>
                  <a:cubicBezTo>
                    <a:pt x="16453" y="4379"/>
                    <a:pt x="13819" y="0"/>
                    <a:pt x="10603" y="0"/>
                  </a:cubicBezTo>
                  <a:close/>
                </a:path>
              </a:pathLst>
            </a:custGeom>
            <a:solidFill>
              <a:srgbClr val="929292">
                <a:alpha val="74768"/>
              </a:srgbClr>
            </a:solidFill>
            <a:ln w="3175" cap="flat">
              <a:noFill/>
              <a:miter lim="400000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39" name="AS 5"/>
            <p:cNvSpPr txBox="1"/>
            <p:nvPr/>
          </p:nvSpPr>
          <p:spPr>
            <a:xfrm>
              <a:off x="899533" y="220647"/>
              <a:ext cx="581166" cy="306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AS 5 </a:t>
              </a:r>
            </a:p>
          </p:txBody>
        </p:sp>
        <p:sp>
          <p:nvSpPr>
            <p:cNvPr id="1340" name="Malicious DNS Resolver"/>
            <p:cNvSpPr/>
            <p:nvPr/>
          </p:nvSpPr>
          <p:spPr>
            <a:xfrm>
              <a:off x="304119" y="718777"/>
              <a:ext cx="772740" cy="558110"/>
            </a:xfrm>
            <a:prstGeom prst="roundRect">
              <a:avLst>
                <a:gd name="adj" fmla="val 16524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718" tIns="35718" rIns="35718" bIns="35718" numCol="1" anchor="ctr">
              <a:noAutofit/>
            </a:bodyPr>
            <a:lstStyle>
              <a:lvl1pPr algn="ctr" defTabSz="410765">
                <a:defRPr sz="9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Malicious DNS Resolver</a:t>
              </a:r>
            </a:p>
          </p:txBody>
        </p:sp>
        <p:sp>
          <p:nvSpPr>
            <p:cNvPr id="1341" name="Malicious…"/>
            <p:cNvSpPr/>
            <p:nvPr/>
          </p:nvSpPr>
          <p:spPr>
            <a:xfrm>
              <a:off x="1163127" y="718777"/>
              <a:ext cx="772740" cy="558110"/>
            </a:xfrm>
            <a:prstGeom prst="roundRect">
              <a:avLst>
                <a:gd name="adj" fmla="val 16524"/>
              </a:avLst>
            </a:prstGeom>
            <a:noFill/>
            <a:ln w="381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9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t>Malicious</a:t>
              </a:r>
            </a:p>
            <a:p>
              <a:pPr algn="ctr" defTabSz="410765">
                <a:defRPr sz="9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t>DNS &amp;</a:t>
              </a:r>
            </a:p>
            <a:p>
              <a:pPr algn="ctr" defTabSz="410765">
                <a:defRPr sz="9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t>Web Server </a:t>
              </a:r>
            </a:p>
          </p:txBody>
        </p:sp>
      </p:grpSp>
      <p:sp>
        <p:nvSpPr>
          <p:cNvPr id="1343" name="Text"/>
          <p:cNvSpPr txBox="1"/>
          <p:nvPr/>
        </p:nvSpPr>
        <p:spPr>
          <a:xfrm>
            <a:off x="4350393" y="2577735"/>
            <a:ext cx="140628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 u="sng">
                <a:latin typeface="Helvetica Neue"/>
                <a:ea typeface="Helvetica Neue"/>
                <a:cs typeface="Helvetica Neue"/>
                <a:sym typeface="Helvetica Neue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 </a:t>
            </a:r>
          </a:p>
        </p:txBody>
      </p:sp>
      <p:grpSp>
        <p:nvGrpSpPr>
          <p:cNvPr id="1347" name="Group"/>
          <p:cNvGrpSpPr/>
          <p:nvPr/>
        </p:nvGrpSpPr>
        <p:grpSpPr>
          <a:xfrm>
            <a:off x="1684312" y="4402484"/>
            <a:ext cx="1710653" cy="1115564"/>
            <a:chOff x="1745" y="7330"/>
            <a:chExt cx="1710651" cy="1115563"/>
          </a:xfrm>
        </p:grpSpPr>
        <p:sp>
          <p:nvSpPr>
            <p:cNvPr id="1344" name="Line"/>
            <p:cNvSpPr/>
            <p:nvPr/>
          </p:nvSpPr>
          <p:spPr>
            <a:xfrm>
              <a:off x="344654" y="829609"/>
              <a:ext cx="1211509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ysDot"/>
              <a:miter lim="400000"/>
              <a:tailEnd type="triangle" w="med" len="med"/>
            </a:ln>
            <a:effectLst/>
          </p:spPr>
          <p:txBody>
            <a:bodyPr wrap="square" lIns="35718" tIns="35718" rIns="35718" bIns="35718" numCol="1" anchor="ctr">
              <a:noAutofit/>
            </a:bodyPr>
            <a:lstStyle/>
            <a:p>
              <a:pPr algn="ctr" defTabSz="410765">
                <a:defRPr sz="14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345" name="BGP"/>
            <p:cNvSpPr txBox="1"/>
            <p:nvPr/>
          </p:nvSpPr>
          <p:spPr>
            <a:xfrm>
              <a:off x="663687" y="816050"/>
              <a:ext cx="573444" cy="306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 algn="ctr" defTabSz="410765">
                <a:defRPr sz="1600" b="1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BGP </a:t>
              </a:r>
            </a:p>
          </p:txBody>
        </p:sp>
        <p:sp>
          <p:nvSpPr>
            <p:cNvPr id="1346" name="More specific than…"/>
            <p:cNvSpPr txBox="1"/>
            <p:nvPr/>
          </p:nvSpPr>
          <p:spPr>
            <a:xfrm>
              <a:off x="1745" y="7330"/>
              <a:ext cx="1710653" cy="498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pPr algn="ctr" defTabSz="410765">
                <a:defRPr sz="1400" b="1">
                  <a:solidFill>
                    <a:srgbClr val="EE220C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More specific than</a:t>
              </a:r>
            </a:p>
            <a:p>
              <a:pPr algn="ctr" defTabSz="410765">
                <a:defRPr sz="1400" b="1">
                  <a:solidFill>
                    <a:srgbClr val="EE220C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205.251.192.0/24</a:t>
              </a:r>
            </a:p>
          </p:txBody>
        </p:sp>
      </p:grpSp>
      <p:sp>
        <p:nvSpPr>
          <p:cNvPr id="1348" name="205.251.192.0/24"/>
          <p:cNvSpPr txBox="1"/>
          <p:nvPr/>
        </p:nvSpPr>
        <p:spPr>
          <a:xfrm>
            <a:off x="3678373" y="2504627"/>
            <a:ext cx="1484669" cy="282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4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205.251.192.0/24</a:t>
            </a:r>
          </a:p>
        </p:txBody>
      </p:sp>
      <p:sp>
        <p:nvSpPr>
          <p:cNvPr id="1349" name="BGP"/>
          <p:cNvSpPr txBox="1"/>
          <p:nvPr/>
        </p:nvSpPr>
        <p:spPr>
          <a:xfrm>
            <a:off x="5713667" y="3668521"/>
            <a:ext cx="573444" cy="30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50" name="BGP"/>
          <p:cNvSpPr txBox="1"/>
          <p:nvPr/>
        </p:nvSpPr>
        <p:spPr>
          <a:xfrm>
            <a:off x="5762780" y="5124061"/>
            <a:ext cx="573445" cy="306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51" name="BGP"/>
          <p:cNvSpPr txBox="1"/>
          <p:nvPr/>
        </p:nvSpPr>
        <p:spPr>
          <a:xfrm>
            <a:off x="4589759" y="4087213"/>
            <a:ext cx="573444" cy="30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 algn="ctr" defTabSz="410765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BGP </a:t>
            </a:r>
          </a:p>
        </p:txBody>
      </p:sp>
      <p:sp>
        <p:nvSpPr>
          <p:cNvPr id="1352" name="Line"/>
          <p:cNvSpPr/>
          <p:nvPr/>
        </p:nvSpPr>
        <p:spPr>
          <a:xfrm>
            <a:off x="2036834" y="5094460"/>
            <a:ext cx="1160077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2" grpId="2" animBg="1" advAuto="0"/>
      <p:bldP spid="1347" grpId="3" animBg="1" advAuto="0"/>
      <p:bldP spid="1348" grpId="1" animBg="1" advAuto="0"/>
      <p:bldP spid="1352" grpId="4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Another Routelea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Another Routeleak</a:t>
            </a:r>
          </a:p>
        </p:txBody>
      </p:sp>
      <p:sp>
        <p:nvSpPr>
          <p:cNvPr id="13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10000"/>
          </a:bodyPr>
          <a:lstStyle/>
          <a:p>
            <a:fld id="{86CB4B4D-7CA3-9044-876B-883B54F8677D}" type="slidenum">
              <a:t>37</a:t>
            </a:fld>
            <a:endParaRPr/>
          </a:p>
        </p:txBody>
      </p:sp>
      <p:pic>
        <p:nvPicPr>
          <p:cNvPr id="13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343" y="2474576"/>
            <a:ext cx="4953280" cy="2432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59661" y="1886091"/>
            <a:ext cx="4755022" cy="36093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How it works (from 10,000 ft view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it works (from 10,000 ft view)</a:t>
            </a:r>
          </a:p>
        </p:txBody>
      </p:sp>
      <p:sp>
        <p:nvSpPr>
          <p:cNvPr id="13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10000"/>
          </a:bodyPr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1361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6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703" y="1600199"/>
            <a:ext cx="8699297" cy="5105401"/>
          </a:xfrm>
          <a:prstGeom prst="rect">
            <a:avLst/>
          </a:prstGeom>
          <a:ln w="12700">
            <a:miter lim="400000"/>
          </a:ln>
        </p:spPr>
      </p:pic>
      <p:sp>
        <p:nvSpPr>
          <p:cNvPr id="1363" name="More details in https://blog.cloudflare.com/how-verizon-and-a-bgp-optimizer-knocked-large-parts-of-the-internet-offline-today/"/>
          <p:cNvSpPr txBox="1"/>
          <p:nvPr/>
        </p:nvSpPr>
        <p:spPr>
          <a:xfrm>
            <a:off x="7560" y="6604142"/>
            <a:ext cx="14424651" cy="2692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300"/>
            </a:pPr>
            <a:r>
              <a:t>More details in </a:t>
            </a:r>
            <a:r>
              <a:rPr u="sng">
                <a:solidFill>
                  <a:srgbClr val="FF8119"/>
                </a:solidFill>
                <a:uFill>
                  <a:solidFill>
                    <a:srgbClr val="FF8119"/>
                  </a:solidFill>
                </a:uFill>
                <a:hlinkClick r:id="rId3"/>
              </a:rPr>
              <a:t>https://blog.cloudflare.com/how-verizon-and-a-bgp-optimizer-knocked-large-parts-of-the-internet-offline-today/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How can we prevent from these attack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86968">
              <a:defRPr sz="4268"/>
            </a:lvl1pPr>
          </a:lstStyle>
          <a:p>
            <a:r>
              <a:t>How can we prevent from these attacks?</a:t>
            </a:r>
          </a:p>
        </p:txBody>
      </p:sp>
      <p:sp>
        <p:nvSpPr>
          <p:cNvPr id="13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10000"/>
          </a:bodyPr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1367" name="Here RPKI (Resource PKI) comes to save you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Here RPKI (Resource PKI) comes to save you</a:t>
            </a:r>
          </a:p>
          <a:p>
            <a:pPr marL="685800" lvl="1" indent="-320039">
              <a:buSzPct val="60000"/>
              <a:buChar char="◻"/>
            </a:pPr>
            <a:r>
              <a:t>Cryptographic signature to sign “who” is authorized to announce “which” IP prefixes</a:t>
            </a:r>
          </a:p>
          <a:p>
            <a:pPr marL="685800" lvl="1" indent="-320039">
              <a:buSzPct val="60000"/>
              <a:buChar char="◻"/>
            </a:pPr>
            <a:r>
              <a:t>(may) talk about this near the end of the semester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 Numbers</a:t>
            </a:r>
          </a:p>
        </p:txBody>
      </p:sp>
      <p:sp>
        <p:nvSpPr>
          <p:cNvPr id="280" name="Rectangle 3"/>
          <p:cNvSpPr txBox="1">
            <a:spLocks noGrp="1"/>
          </p:cNvSpPr>
          <p:nvPr>
            <p:ph type="body" idx="1"/>
          </p:nvPr>
        </p:nvSpPr>
        <p:spPr>
          <a:xfrm>
            <a:off x="65312" y="1600200"/>
            <a:ext cx="8991601" cy="5105400"/>
          </a:xfrm>
          <a:prstGeom prst="rect">
            <a:avLst/>
          </a:prstGeom>
        </p:spPr>
        <p:txBody>
          <a:bodyPr/>
          <a:lstStyle/>
          <a:p>
            <a:r>
              <a:t>Each AS identified by an ASN number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16-bit values (latest protocol supports 32-bit ones)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64512 – 65535 are reserved</a:t>
            </a:r>
          </a:p>
          <a:p>
            <a:r>
              <a:t>Currently, there are &gt; 60000 ASNs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AT&amp;T: 5074, 6341, 7018, …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Sprint: 1239, 1240, 6211, 6242, …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RIT: 4385,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North America ASs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rPr u="sng">
                <a:solidFill>
                  <a:srgbClr val="FF8119"/>
                </a:solidFill>
                <a:uFill>
                  <a:solidFill>
                    <a:srgbClr val="FF8119"/>
                  </a:solidFill>
                </a:uFill>
                <a:hlinkClick r:id="rId2"/>
              </a:rPr>
              <a:t>ftp://ftp.arin.net/info/asn.txt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bgp.he.net is a good tool</a:t>
            </a:r>
          </a:p>
        </p:txBody>
      </p:sp>
      <p:sp>
        <p:nvSpPr>
          <p:cNvPr id="281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Aga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Again</a:t>
            </a:r>
          </a:p>
        </p:txBody>
      </p:sp>
      <p:sp>
        <p:nvSpPr>
          <p:cNvPr id="13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1371" name="Why this is happening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this is happening?</a:t>
            </a:r>
          </a:p>
          <a:p>
            <a:r>
              <a:t>Security matters</a:t>
            </a:r>
          </a:p>
          <a:p>
            <a:pPr marL="674764" lvl="1" indent="-309004">
              <a:buSzPct val="60000"/>
              <a:buChar char="◻"/>
            </a:pPr>
            <a:r>
              <a:t>after it performs very well? </a:t>
            </a:r>
            <a:br/>
            <a:r>
              <a:t>(my thoughts)</a:t>
            </a:r>
          </a:p>
        </p:txBody>
      </p:sp>
      <p:pic>
        <p:nvPicPr>
          <p:cNvPr id="13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98885" y="1530786"/>
            <a:ext cx="3994764" cy="52442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2" grpId="1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Aga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Again</a:t>
            </a:r>
          </a:p>
        </p:txBody>
      </p:sp>
      <p:sp>
        <p:nvSpPr>
          <p:cNvPr id="13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1376" name="Why this is happening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Why this is happening?</a:t>
            </a:r>
          </a:p>
          <a:p>
            <a:r>
              <a:rPr dirty="0"/>
              <a:t>Security matters</a:t>
            </a:r>
          </a:p>
          <a:p>
            <a:pPr marL="674764" lvl="1" indent="-309004">
              <a:buSzPct val="60000"/>
              <a:buChar char="◻"/>
            </a:pPr>
            <a:r>
              <a:rPr dirty="0"/>
              <a:t>after it performs very well? </a:t>
            </a:r>
            <a:br>
              <a:rPr dirty="0"/>
            </a:br>
            <a:r>
              <a:t>(my thoughts)</a:t>
            </a:r>
          </a:p>
          <a:p>
            <a:r>
              <a:rPr dirty="0"/>
              <a:t>Privacy matters</a:t>
            </a:r>
          </a:p>
          <a:p>
            <a:r>
              <a:rPr dirty="0"/>
              <a:t>Network Security course CSCI-759 (Topics in System)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Inter-Domain Routing</a:t>
            </a:r>
          </a:p>
        </p:txBody>
      </p:sp>
      <p:sp>
        <p:nvSpPr>
          <p:cNvPr id="284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85" name="Content Placeholder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Global connectivity is at stake!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Thus, all ASs must use the same protocol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Contrast with intra-domain routing</a:t>
            </a:r>
          </a:p>
          <a:p>
            <a:r>
              <a:t>What are the requirements?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Scalability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Flexibility in choosing routes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Cost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Routing around failures</a:t>
            </a:r>
          </a:p>
          <a:p>
            <a:r>
              <a:t>Question: link state or distance vector?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Trick question: BGP is a </a:t>
            </a:r>
            <a:r>
              <a:rPr>
                <a:solidFill>
                  <a:schemeClr val="accent1"/>
                </a:solidFill>
              </a:rPr>
              <a:t>path vector </a:t>
            </a:r>
            <a:r>
              <a:t>protocol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8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8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</a:t>
            </a:r>
          </a:p>
        </p:txBody>
      </p:sp>
      <p:sp>
        <p:nvSpPr>
          <p:cNvPr id="288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89" name="Content Placeholder 3"/>
          <p:cNvSpPr txBox="1">
            <a:spLocks noGrp="1"/>
          </p:cNvSpPr>
          <p:nvPr>
            <p:ph type="body" idx="1"/>
          </p:nvPr>
        </p:nvSpPr>
        <p:spPr>
          <a:xfrm>
            <a:off x="152400" y="1565474"/>
            <a:ext cx="8839200" cy="5257801"/>
          </a:xfrm>
          <a:prstGeom prst="rect">
            <a:avLst/>
          </a:prstGeom>
        </p:spPr>
        <p:txBody>
          <a:bodyPr/>
          <a:lstStyle/>
          <a:p>
            <a:r>
              <a:t>Border Gateway Protocol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De facto inter-domain protocol of the Internet 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>
                <a:solidFill>
                  <a:schemeClr val="accent1"/>
                </a:solidFill>
              </a:defRPr>
            </a:pPr>
            <a:r>
              <a:t>Policy based </a:t>
            </a:r>
            <a:r>
              <a:rPr>
                <a:solidFill>
                  <a:srgbClr val="000000"/>
                </a:solidFill>
              </a:rPr>
              <a:t>routing protocol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Uses a Bellman-Ford path vector protocol</a:t>
            </a:r>
          </a:p>
          <a:p>
            <a:r>
              <a:t>Relatively simple protocol, but…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Complex, manual configuration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Entire world sees advertisements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Errors can screw up traffic </a:t>
            </a:r>
            <a:r>
              <a:rPr>
                <a:solidFill>
                  <a:schemeClr val="accent1"/>
                </a:solidFill>
              </a:rPr>
              <a:t>globally</a:t>
            </a:r>
          </a:p>
          <a:p>
            <a:pPr marL="640080" lvl="1" indent="-274320">
              <a:spcBef>
                <a:spcPts val="500"/>
              </a:spcBef>
              <a:buClr>
                <a:schemeClr val="accent1"/>
              </a:buClr>
              <a:defRPr sz="2600"/>
            </a:pPr>
            <a:r>
              <a:t>Policies driven by </a:t>
            </a:r>
            <a:r>
              <a:rPr>
                <a:solidFill>
                  <a:schemeClr val="accent1"/>
                </a:solidFill>
              </a:rPr>
              <a:t>economics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How much $$$ does it cost to route along a given path?</a:t>
            </a:r>
          </a:p>
          <a:p>
            <a:pPr marL="914400" lvl="2" indent="-228600">
              <a:spcBef>
                <a:spcPts val="500"/>
              </a:spcBef>
              <a:defRPr sz="2300"/>
            </a:pPr>
            <a:r>
              <a:t>Not by performance (e.g. shortest paths)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8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8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8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BGP Relationships</a:t>
            </a:r>
          </a:p>
        </p:txBody>
      </p:sp>
      <p:sp>
        <p:nvSpPr>
          <p:cNvPr id="292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59698"/>
            <a:ext cx="211992" cy="3200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grpSp>
        <p:nvGrpSpPr>
          <p:cNvPr id="295" name="Cloud 3"/>
          <p:cNvGrpSpPr/>
          <p:nvPr/>
        </p:nvGrpSpPr>
        <p:grpSpPr>
          <a:xfrm>
            <a:off x="3542684" y="5615754"/>
            <a:ext cx="1781740" cy="1204872"/>
            <a:chOff x="0" y="0"/>
            <a:chExt cx="1781739" cy="1204871"/>
          </a:xfrm>
        </p:grpSpPr>
        <p:sp>
          <p:nvSpPr>
            <p:cNvPr id="293" name="Shape"/>
            <p:cNvSpPr/>
            <p:nvPr/>
          </p:nvSpPr>
          <p:spPr>
            <a:xfrm>
              <a:off x="-1" y="0"/>
              <a:ext cx="1781741" cy="1204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"/>
            <p:cNvSpPr/>
            <p:nvPr/>
          </p:nvSpPr>
          <p:spPr>
            <a:xfrm>
              <a:off x="90472" y="61266"/>
              <a:ext cx="1632670" cy="1022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96" name="TextBox 4"/>
          <p:cNvSpPr txBox="1"/>
          <p:nvPr/>
        </p:nvSpPr>
        <p:spPr>
          <a:xfrm>
            <a:off x="3826163" y="5982305"/>
            <a:ext cx="1215440" cy="434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Customer</a:t>
            </a:r>
          </a:p>
        </p:txBody>
      </p:sp>
      <p:grpSp>
        <p:nvGrpSpPr>
          <p:cNvPr id="299" name="Cloud 5"/>
          <p:cNvGrpSpPr/>
          <p:nvPr/>
        </p:nvGrpSpPr>
        <p:grpSpPr>
          <a:xfrm>
            <a:off x="7132764" y="5615752"/>
            <a:ext cx="1781741" cy="1204872"/>
            <a:chOff x="0" y="0"/>
            <a:chExt cx="1781739" cy="1204871"/>
          </a:xfrm>
        </p:grpSpPr>
        <p:sp>
          <p:nvSpPr>
            <p:cNvPr id="297" name="Shape"/>
            <p:cNvSpPr/>
            <p:nvPr/>
          </p:nvSpPr>
          <p:spPr>
            <a:xfrm>
              <a:off x="-1" y="0"/>
              <a:ext cx="1781741" cy="1204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"/>
            <p:cNvSpPr/>
            <p:nvPr/>
          </p:nvSpPr>
          <p:spPr>
            <a:xfrm>
              <a:off x="90472" y="61266"/>
              <a:ext cx="1632670" cy="1022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02" name="Cloud 6"/>
          <p:cNvGrpSpPr/>
          <p:nvPr/>
        </p:nvGrpSpPr>
        <p:grpSpPr>
          <a:xfrm>
            <a:off x="236186" y="5615752"/>
            <a:ext cx="1781741" cy="1204872"/>
            <a:chOff x="0" y="0"/>
            <a:chExt cx="1781739" cy="1204871"/>
          </a:xfrm>
        </p:grpSpPr>
        <p:sp>
          <p:nvSpPr>
            <p:cNvPr id="300" name="Shape"/>
            <p:cNvSpPr/>
            <p:nvPr/>
          </p:nvSpPr>
          <p:spPr>
            <a:xfrm>
              <a:off x="-1" y="0"/>
              <a:ext cx="1781741" cy="1204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"/>
            <p:cNvSpPr/>
            <p:nvPr/>
          </p:nvSpPr>
          <p:spPr>
            <a:xfrm>
              <a:off x="90472" y="61266"/>
              <a:ext cx="1632670" cy="1022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05" name="Cloud 7"/>
          <p:cNvGrpSpPr/>
          <p:nvPr/>
        </p:nvGrpSpPr>
        <p:grpSpPr>
          <a:xfrm>
            <a:off x="73147" y="3488573"/>
            <a:ext cx="2107698" cy="1425296"/>
            <a:chOff x="0" y="0"/>
            <a:chExt cx="2107697" cy="1425294"/>
          </a:xfrm>
        </p:grpSpPr>
        <p:sp>
          <p:nvSpPr>
            <p:cNvPr id="303" name="Shape"/>
            <p:cNvSpPr/>
            <p:nvPr/>
          </p:nvSpPr>
          <p:spPr>
            <a:xfrm>
              <a:off x="-1" y="-1"/>
              <a:ext cx="2107699" cy="1425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"/>
            <p:cNvSpPr/>
            <p:nvPr/>
          </p:nvSpPr>
          <p:spPr>
            <a:xfrm>
              <a:off x="107024" y="72474"/>
              <a:ext cx="1931355" cy="1210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08" name="Cloud 8"/>
          <p:cNvGrpSpPr/>
          <p:nvPr/>
        </p:nvGrpSpPr>
        <p:grpSpPr>
          <a:xfrm>
            <a:off x="3379645" y="3488573"/>
            <a:ext cx="2107698" cy="1425296"/>
            <a:chOff x="0" y="0"/>
            <a:chExt cx="2107697" cy="1425294"/>
          </a:xfrm>
        </p:grpSpPr>
        <p:sp>
          <p:nvSpPr>
            <p:cNvPr id="306" name="Shape"/>
            <p:cNvSpPr/>
            <p:nvPr/>
          </p:nvSpPr>
          <p:spPr>
            <a:xfrm>
              <a:off x="-1" y="-1"/>
              <a:ext cx="2107699" cy="1425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"/>
            <p:cNvSpPr/>
            <p:nvPr/>
          </p:nvSpPr>
          <p:spPr>
            <a:xfrm>
              <a:off x="107024" y="72474"/>
              <a:ext cx="1931355" cy="1210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11" name="Cloud 9"/>
          <p:cNvGrpSpPr/>
          <p:nvPr/>
        </p:nvGrpSpPr>
        <p:grpSpPr>
          <a:xfrm>
            <a:off x="6969725" y="3488573"/>
            <a:ext cx="2107699" cy="1425296"/>
            <a:chOff x="0" y="0"/>
            <a:chExt cx="2107697" cy="1425294"/>
          </a:xfrm>
        </p:grpSpPr>
        <p:sp>
          <p:nvSpPr>
            <p:cNvPr id="309" name="Shape"/>
            <p:cNvSpPr/>
            <p:nvPr/>
          </p:nvSpPr>
          <p:spPr>
            <a:xfrm>
              <a:off x="-1" y="-1"/>
              <a:ext cx="2107699" cy="14252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"/>
            <p:cNvSpPr/>
            <p:nvPr/>
          </p:nvSpPr>
          <p:spPr>
            <a:xfrm>
              <a:off x="107024" y="72474"/>
              <a:ext cx="1931355" cy="1210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14" name="Cloud 10"/>
          <p:cNvGrpSpPr/>
          <p:nvPr/>
        </p:nvGrpSpPr>
        <p:grpSpPr>
          <a:xfrm>
            <a:off x="2175636" y="1545093"/>
            <a:ext cx="4961006" cy="1157786"/>
            <a:chOff x="0" y="0"/>
            <a:chExt cx="4961005" cy="1157784"/>
          </a:xfrm>
        </p:grpSpPr>
        <p:sp>
          <p:nvSpPr>
            <p:cNvPr id="312" name="Shape"/>
            <p:cNvSpPr/>
            <p:nvPr/>
          </p:nvSpPr>
          <p:spPr>
            <a:xfrm>
              <a:off x="0" y="0"/>
              <a:ext cx="4961006" cy="1157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"/>
            <p:cNvSpPr/>
            <p:nvPr/>
          </p:nvSpPr>
          <p:spPr>
            <a:xfrm>
              <a:off x="251909" y="58872"/>
              <a:ext cx="4545938" cy="9829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44" name="Straight Connector 11"/>
          <p:cNvSpPr/>
          <p:nvPr/>
        </p:nvSpPr>
        <p:spPr>
          <a:xfrm>
            <a:off x="8023595" y="4922430"/>
            <a:ext cx="24" cy="747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45" name="Straight Connector 15"/>
          <p:cNvSpPr/>
          <p:nvPr/>
        </p:nvSpPr>
        <p:spPr>
          <a:xfrm>
            <a:off x="1127017" y="4922430"/>
            <a:ext cx="23" cy="747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46" name="Straight Connector 16"/>
          <p:cNvSpPr/>
          <p:nvPr/>
        </p:nvSpPr>
        <p:spPr>
          <a:xfrm>
            <a:off x="4433515" y="4922430"/>
            <a:ext cx="23" cy="7479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18" name="Straight Connector 23"/>
          <p:cNvSpPr/>
          <p:nvPr/>
        </p:nvSpPr>
        <p:spPr>
          <a:xfrm flipH="1">
            <a:off x="1921397" y="2560763"/>
            <a:ext cx="1083234" cy="1004552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Straight Connector 24"/>
          <p:cNvSpPr/>
          <p:nvPr/>
        </p:nvSpPr>
        <p:spPr>
          <a:xfrm>
            <a:off x="6068900" y="2561822"/>
            <a:ext cx="1153704" cy="1155892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0" name="Bent Arrow 33"/>
          <p:cNvSpPr/>
          <p:nvPr/>
        </p:nvSpPr>
        <p:spPr>
          <a:xfrm>
            <a:off x="4738080" y="3402957"/>
            <a:ext cx="1141862" cy="2410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6222"/>
                </a:lnTo>
                <a:cubicBezTo>
                  <a:pt x="0" y="3750"/>
                  <a:pt x="4231" y="1746"/>
                  <a:pt x="9450" y="1746"/>
                </a:cubicBezTo>
                <a:lnTo>
                  <a:pt x="16200" y="1746"/>
                </a:lnTo>
                <a:lnTo>
                  <a:pt x="16200" y="0"/>
                </a:lnTo>
                <a:lnTo>
                  <a:pt x="21600" y="2558"/>
                </a:lnTo>
                <a:lnTo>
                  <a:pt x="16200" y="5116"/>
                </a:lnTo>
                <a:lnTo>
                  <a:pt x="16200" y="3370"/>
                </a:lnTo>
                <a:lnTo>
                  <a:pt x="9450" y="3370"/>
                </a:lnTo>
                <a:cubicBezTo>
                  <a:pt x="6125" y="3370"/>
                  <a:pt x="3429" y="4647"/>
                  <a:pt x="3429" y="6222"/>
                </a:cubicBezTo>
                <a:lnTo>
                  <a:pt x="3429" y="2160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6D0F14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21" name="Bent Arrow 34"/>
          <p:cNvSpPr/>
          <p:nvPr/>
        </p:nvSpPr>
        <p:spPr>
          <a:xfrm flipH="1">
            <a:off x="2932749" y="3402957"/>
            <a:ext cx="1222888" cy="2410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6663"/>
                </a:lnTo>
                <a:cubicBezTo>
                  <a:pt x="0" y="4016"/>
                  <a:pt x="4231" y="1869"/>
                  <a:pt x="9450" y="1869"/>
                </a:cubicBezTo>
                <a:lnTo>
                  <a:pt x="16200" y="1869"/>
                </a:lnTo>
                <a:lnTo>
                  <a:pt x="16200" y="0"/>
                </a:lnTo>
                <a:lnTo>
                  <a:pt x="21600" y="2739"/>
                </a:lnTo>
                <a:lnTo>
                  <a:pt x="16200" y="5479"/>
                </a:lnTo>
                <a:lnTo>
                  <a:pt x="16200" y="3609"/>
                </a:lnTo>
                <a:lnTo>
                  <a:pt x="9450" y="3609"/>
                </a:lnTo>
                <a:cubicBezTo>
                  <a:pt x="6125" y="3609"/>
                  <a:pt x="3429" y="4976"/>
                  <a:pt x="3429" y="6663"/>
                </a:cubicBezTo>
                <a:lnTo>
                  <a:pt x="3429" y="2160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6D0F14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22" name="TextBox 29"/>
          <p:cNvSpPr txBox="1"/>
          <p:nvPr/>
        </p:nvSpPr>
        <p:spPr>
          <a:xfrm>
            <a:off x="3870516" y="3964411"/>
            <a:ext cx="112673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Provider</a:t>
            </a:r>
          </a:p>
        </p:txBody>
      </p:sp>
      <p:grpSp>
        <p:nvGrpSpPr>
          <p:cNvPr id="325" name="Group 30"/>
          <p:cNvGrpSpPr/>
          <p:nvPr/>
        </p:nvGrpSpPr>
        <p:grpSpPr>
          <a:xfrm>
            <a:off x="4638785" y="4771938"/>
            <a:ext cx="3286065" cy="1041744"/>
            <a:chOff x="0" y="0"/>
            <a:chExt cx="3286064" cy="1041743"/>
          </a:xfrm>
        </p:grpSpPr>
        <p:sp>
          <p:nvSpPr>
            <p:cNvPr id="323" name="Rectangular Callout 31"/>
            <p:cNvSpPr/>
            <p:nvPr/>
          </p:nvSpPr>
          <p:spPr>
            <a:xfrm flipH="1">
              <a:off x="-1" y="0"/>
              <a:ext cx="3286066" cy="10417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6992" y="0"/>
                  </a:lnTo>
                  <a:lnTo>
                    <a:pt x="16992" y="3600"/>
                  </a:lnTo>
                  <a:lnTo>
                    <a:pt x="21600" y="8043"/>
                  </a:lnTo>
                  <a:lnTo>
                    <a:pt x="16992" y="9000"/>
                  </a:lnTo>
                  <a:lnTo>
                    <a:pt x="16992" y="21600"/>
                  </a:lnTo>
                  <a:lnTo>
                    <a:pt x="0" y="21600"/>
                  </a:lnTo>
                  <a:lnTo>
                    <a:pt x="0" y="3600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TextBox 32"/>
            <p:cNvSpPr txBox="1"/>
            <p:nvPr/>
          </p:nvSpPr>
          <p:spPr>
            <a:xfrm>
              <a:off x="700951" y="34725"/>
              <a:ext cx="2585112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</a:defRPr>
              </a:lvl1pPr>
            </a:lstStyle>
            <a:p>
              <a:r>
                <a:t>Customer pays provider</a:t>
              </a:r>
            </a:p>
          </p:txBody>
        </p:sp>
      </p:grpSp>
      <p:sp>
        <p:nvSpPr>
          <p:cNvPr id="347" name="Straight Connector 35"/>
          <p:cNvSpPr/>
          <p:nvPr/>
        </p:nvSpPr>
        <p:spPr>
          <a:xfrm>
            <a:off x="2189274" y="4201220"/>
            <a:ext cx="1185628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348" name="Straight Connector 38"/>
          <p:cNvSpPr/>
          <p:nvPr/>
        </p:nvSpPr>
        <p:spPr>
          <a:xfrm>
            <a:off x="5495772" y="4201220"/>
            <a:ext cx="1469210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21600" y="0"/>
                </a:moveTo>
                <a:cubicBezTo>
                  <a:pt x="14400" y="0"/>
                  <a:pt x="7200" y="0"/>
                  <a:pt x="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328" name="TextBox 41"/>
          <p:cNvSpPr txBox="1"/>
          <p:nvPr/>
        </p:nvSpPr>
        <p:spPr>
          <a:xfrm>
            <a:off x="678986" y="4017188"/>
            <a:ext cx="89679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Peer 1</a:t>
            </a:r>
          </a:p>
        </p:txBody>
      </p:sp>
      <p:sp>
        <p:nvSpPr>
          <p:cNvPr id="329" name="TextBox 42"/>
          <p:cNvSpPr txBox="1"/>
          <p:nvPr/>
        </p:nvSpPr>
        <p:spPr>
          <a:xfrm>
            <a:off x="3985485" y="3964411"/>
            <a:ext cx="89679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Peer 2</a:t>
            </a:r>
          </a:p>
        </p:txBody>
      </p:sp>
      <p:sp>
        <p:nvSpPr>
          <p:cNvPr id="330" name="TextBox 43"/>
          <p:cNvSpPr txBox="1"/>
          <p:nvPr/>
        </p:nvSpPr>
        <p:spPr>
          <a:xfrm>
            <a:off x="7575563" y="3964411"/>
            <a:ext cx="89680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Peer 3</a:t>
            </a:r>
          </a:p>
        </p:txBody>
      </p:sp>
      <p:grpSp>
        <p:nvGrpSpPr>
          <p:cNvPr id="333" name="Group 44"/>
          <p:cNvGrpSpPr/>
          <p:nvPr/>
        </p:nvGrpSpPr>
        <p:grpSpPr>
          <a:xfrm>
            <a:off x="5193867" y="2361214"/>
            <a:ext cx="2585113" cy="1672686"/>
            <a:chOff x="0" y="0"/>
            <a:chExt cx="2585112" cy="1672685"/>
          </a:xfrm>
        </p:grpSpPr>
        <p:sp>
          <p:nvSpPr>
            <p:cNvPr id="331" name="Rectangular Callout 45"/>
            <p:cNvSpPr/>
            <p:nvPr/>
          </p:nvSpPr>
          <p:spPr>
            <a:xfrm flipH="1">
              <a:off x="0" y="0"/>
              <a:ext cx="2585113" cy="1672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3452"/>
                  </a:lnTo>
                  <a:lnTo>
                    <a:pt x="18000" y="13452"/>
                  </a:lnTo>
                  <a:lnTo>
                    <a:pt x="12757" y="21600"/>
                  </a:lnTo>
                  <a:lnTo>
                    <a:pt x="12600" y="13452"/>
                  </a:lnTo>
                  <a:lnTo>
                    <a:pt x="0" y="13452"/>
                  </a:lnTo>
                  <a:lnTo>
                    <a:pt x="0" y="7847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TextBox 46"/>
            <p:cNvSpPr txBox="1"/>
            <p:nvPr/>
          </p:nvSpPr>
          <p:spPr>
            <a:xfrm>
              <a:off x="0" y="34725"/>
              <a:ext cx="2585112" cy="878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Peers do </a:t>
              </a:r>
              <a:r>
                <a:rPr b="1"/>
                <a:t>not</a:t>
              </a:r>
              <a:r>
                <a:t> pay each other</a:t>
              </a:r>
            </a:p>
          </p:txBody>
        </p:sp>
      </p:grpSp>
      <p:sp>
        <p:nvSpPr>
          <p:cNvPr id="334" name="U-Turn Arrow 47"/>
          <p:cNvSpPr/>
          <p:nvPr/>
        </p:nvSpPr>
        <p:spPr>
          <a:xfrm>
            <a:off x="1412113" y="4426075"/>
            <a:ext cx="2893672" cy="17085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5080"/>
                </a:lnTo>
                <a:cubicBezTo>
                  <a:pt x="0" y="2274"/>
                  <a:pt x="1343" y="0"/>
                  <a:pt x="2999" y="0"/>
                </a:cubicBezTo>
                <a:lnTo>
                  <a:pt x="17580" y="0"/>
                </a:lnTo>
                <a:cubicBezTo>
                  <a:pt x="19236" y="0"/>
                  <a:pt x="20579" y="2274"/>
                  <a:pt x="20579" y="5080"/>
                </a:cubicBezTo>
                <a:lnTo>
                  <a:pt x="20579" y="18142"/>
                </a:lnTo>
                <a:lnTo>
                  <a:pt x="21600" y="18142"/>
                </a:lnTo>
                <a:lnTo>
                  <a:pt x="19845" y="21600"/>
                </a:lnTo>
                <a:lnTo>
                  <a:pt x="18090" y="18142"/>
                </a:lnTo>
                <a:lnTo>
                  <a:pt x="19111" y="18142"/>
                </a:lnTo>
                <a:lnTo>
                  <a:pt x="19111" y="5080"/>
                </a:lnTo>
                <a:cubicBezTo>
                  <a:pt x="19111" y="3648"/>
                  <a:pt x="18426" y="2487"/>
                  <a:pt x="17580" y="2487"/>
                </a:cubicBezTo>
                <a:lnTo>
                  <a:pt x="2999" y="2487"/>
                </a:lnTo>
                <a:cubicBezTo>
                  <a:pt x="2154" y="2487"/>
                  <a:pt x="1468" y="3648"/>
                  <a:pt x="1468" y="5080"/>
                </a:cubicBezTo>
                <a:lnTo>
                  <a:pt x="1468" y="21600"/>
                </a:lnTo>
                <a:close/>
              </a:path>
            </a:pathLst>
          </a:custGeom>
          <a:solidFill>
            <a:srgbClr val="464646"/>
          </a:solidFill>
          <a:ln w="19050">
            <a:solidFill>
              <a:srgbClr val="232323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35" name="U-Turn Arrow 48"/>
          <p:cNvSpPr/>
          <p:nvPr/>
        </p:nvSpPr>
        <p:spPr>
          <a:xfrm>
            <a:off x="1006995" y="4017188"/>
            <a:ext cx="6894705" cy="2120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5080"/>
                </a:lnTo>
                <a:cubicBezTo>
                  <a:pt x="0" y="2274"/>
                  <a:pt x="700" y="0"/>
                  <a:pt x="1563" y="0"/>
                </a:cubicBezTo>
                <a:lnTo>
                  <a:pt x="19560" y="0"/>
                </a:lnTo>
                <a:cubicBezTo>
                  <a:pt x="20423" y="0"/>
                  <a:pt x="21123" y="2274"/>
                  <a:pt x="21123" y="5080"/>
                </a:cubicBezTo>
                <a:lnTo>
                  <a:pt x="21123" y="18732"/>
                </a:lnTo>
                <a:lnTo>
                  <a:pt x="21600" y="18732"/>
                </a:lnTo>
                <a:lnTo>
                  <a:pt x="20795" y="21600"/>
                </a:lnTo>
                <a:lnTo>
                  <a:pt x="19989" y="18732"/>
                </a:lnTo>
                <a:lnTo>
                  <a:pt x="20466" y="18732"/>
                </a:lnTo>
                <a:lnTo>
                  <a:pt x="20466" y="5080"/>
                </a:lnTo>
                <a:cubicBezTo>
                  <a:pt x="20466" y="3452"/>
                  <a:pt x="20061" y="2133"/>
                  <a:pt x="19560" y="2133"/>
                </a:cubicBezTo>
                <a:lnTo>
                  <a:pt x="1563" y="2133"/>
                </a:lnTo>
                <a:cubicBezTo>
                  <a:pt x="1062" y="2133"/>
                  <a:pt x="656" y="3452"/>
                  <a:pt x="656" y="5080"/>
                </a:cubicBezTo>
                <a:lnTo>
                  <a:pt x="656" y="21600"/>
                </a:lnTo>
                <a:close/>
              </a:path>
            </a:pathLst>
          </a:custGeom>
          <a:solidFill>
            <a:srgbClr val="464646"/>
          </a:solidFill>
          <a:ln w="19050">
            <a:solidFill>
              <a:srgbClr val="232323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336" name="Multiply 49"/>
          <p:cNvSpPr/>
          <p:nvPr/>
        </p:nvSpPr>
        <p:spPr>
          <a:xfrm>
            <a:off x="3308141" y="3735654"/>
            <a:ext cx="745547" cy="745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237"/>
                </a:moveTo>
                <a:lnTo>
                  <a:pt x="5237" y="0"/>
                </a:lnTo>
                <a:lnTo>
                  <a:pt x="10800" y="5563"/>
                </a:lnTo>
                <a:lnTo>
                  <a:pt x="16363" y="0"/>
                </a:lnTo>
                <a:lnTo>
                  <a:pt x="21600" y="5237"/>
                </a:lnTo>
                <a:lnTo>
                  <a:pt x="16037" y="10800"/>
                </a:lnTo>
                <a:lnTo>
                  <a:pt x="21600" y="16363"/>
                </a:lnTo>
                <a:lnTo>
                  <a:pt x="16363" y="21600"/>
                </a:lnTo>
                <a:lnTo>
                  <a:pt x="10800" y="16037"/>
                </a:lnTo>
                <a:lnTo>
                  <a:pt x="5237" y="21600"/>
                </a:lnTo>
                <a:lnTo>
                  <a:pt x="0" y="16363"/>
                </a:lnTo>
                <a:lnTo>
                  <a:pt x="5563" y="10800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6D0F14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39" name="Group 50"/>
          <p:cNvGrpSpPr/>
          <p:nvPr/>
        </p:nvGrpSpPr>
        <p:grpSpPr>
          <a:xfrm>
            <a:off x="2820842" y="2176028"/>
            <a:ext cx="4050713" cy="1672687"/>
            <a:chOff x="0" y="0"/>
            <a:chExt cx="4050711" cy="1672685"/>
          </a:xfrm>
        </p:grpSpPr>
        <p:sp>
          <p:nvSpPr>
            <p:cNvPr id="337" name="Rectangular Callout 51"/>
            <p:cNvSpPr/>
            <p:nvPr/>
          </p:nvSpPr>
          <p:spPr>
            <a:xfrm flipH="1">
              <a:off x="1" y="0"/>
              <a:ext cx="4050711" cy="1672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3452"/>
                  </a:lnTo>
                  <a:lnTo>
                    <a:pt x="18000" y="13452"/>
                  </a:lnTo>
                  <a:lnTo>
                    <a:pt x="12757" y="21600"/>
                  </a:lnTo>
                  <a:lnTo>
                    <a:pt x="12600" y="13452"/>
                  </a:lnTo>
                  <a:lnTo>
                    <a:pt x="0" y="13452"/>
                  </a:lnTo>
                  <a:lnTo>
                    <a:pt x="0" y="7847"/>
                  </a:ln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6D0F1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TextBox 52"/>
            <p:cNvSpPr txBox="1"/>
            <p:nvPr/>
          </p:nvSpPr>
          <p:spPr>
            <a:xfrm>
              <a:off x="0" y="34725"/>
              <a:ext cx="4050711" cy="886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800">
                  <a:solidFill>
                    <a:srgbClr val="FFFFFF"/>
                  </a:solidFill>
                </a:defRPr>
              </a:pPr>
              <a:r>
                <a:t>Peer 2 has no incentive to route 1</a:t>
              </a:r>
              <a:r>
                <a:rPr>
                  <a:latin typeface="Wingdings"/>
                  <a:ea typeface="Wingdings"/>
                  <a:cs typeface="Wingdings"/>
                  <a:sym typeface="Wingdings"/>
                </a:rPr>
                <a:t> </a:t>
              </a:r>
              <a:r>
                <a:t>3 </a:t>
              </a:r>
            </a:p>
          </p:txBody>
        </p:sp>
      </p:grpSp>
      <p:sp>
        <p:nvSpPr>
          <p:cNvPr id="340" name="TextBox 53"/>
          <p:cNvSpPr txBox="1"/>
          <p:nvPr/>
        </p:nvSpPr>
        <p:spPr>
          <a:xfrm>
            <a:off x="7416243" y="3958619"/>
            <a:ext cx="121544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Customer</a:t>
            </a:r>
          </a:p>
        </p:txBody>
      </p:sp>
      <p:sp>
        <p:nvSpPr>
          <p:cNvPr id="341" name="TextBox 58"/>
          <p:cNvSpPr txBox="1"/>
          <p:nvPr/>
        </p:nvSpPr>
        <p:spPr>
          <a:xfrm>
            <a:off x="519665" y="3964411"/>
            <a:ext cx="1215440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Customer</a:t>
            </a:r>
          </a:p>
        </p:txBody>
      </p:sp>
      <p:sp>
        <p:nvSpPr>
          <p:cNvPr id="342" name="TextBox 59"/>
          <p:cNvSpPr txBox="1"/>
          <p:nvPr/>
        </p:nvSpPr>
        <p:spPr>
          <a:xfrm>
            <a:off x="4093996" y="1887975"/>
            <a:ext cx="112673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/>
            </a:lvl1pPr>
          </a:lstStyle>
          <a:p>
            <a:r>
              <a:t>Provider</a:t>
            </a:r>
          </a:p>
        </p:txBody>
      </p:sp>
      <p:sp>
        <p:nvSpPr>
          <p:cNvPr id="343" name="U-Turn Arrow 60"/>
          <p:cNvSpPr/>
          <p:nvPr/>
        </p:nvSpPr>
        <p:spPr>
          <a:xfrm>
            <a:off x="1006996" y="2349639"/>
            <a:ext cx="6917855" cy="3940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5080"/>
                </a:lnTo>
                <a:cubicBezTo>
                  <a:pt x="0" y="2274"/>
                  <a:pt x="1296" y="0"/>
                  <a:pt x="2894" y="0"/>
                </a:cubicBezTo>
                <a:lnTo>
                  <a:pt x="18147" y="0"/>
                </a:lnTo>
                <a:cubicBezTo>
                  <a:pt x="19746" y="0"/>
                  <a:pt x="21041" y="2274"/>
                  <a:pt x="21041" y="5080"/>
                </a:cubicBezTo>
                <a:lnTo>
                  <a:pt x="21041" y="19810"/>
                </a:lnTo>
                <a:lnTo>
                  <a:pt x="21600" y="19810"/>
                </a:lnTo>
                <a:lnTo>
                  <a:pt x="20687" y="21600"/>
                </a:lnTo>
                <a:lnTo>
                  <a:pt x="19773" y="19810"/>
                </a:lnTo>
                <a:lnTo>
                  <a:pt x="20332" y="19810"/>
                </a:lnTo>
                <a:lnTo>
                  <a:pt x="20332" y="5080"/>
                </a:lnTo>
                <a:cubicBezTo>
                  <a:pt x="20332" y="2962"/>
                  <a:pt x="19354" y="1245"/>
                  <a:pt x="18147" y="1245"/>
                </a:cubicBezTo>
                <a:lnTo>
                  <a:pt x="2894" y="1245"/>
                </a:lnTo>
                <a:cubicBezTo>
                  <a:pt x="1687" y="1245"/>
                  <a:pt x="709" y="2962"/>
                  <a:pt x="709" y="5080"/>
                </a:cubicBezTo>
                <a:lnTo>
                  <a:pt x="709" y="21600"/>
                </a:lnTo>
                <a:close/>
              </a:path>
            </a:pathLst>
          </a:custGeom>
          <a:solidFill>
            <a:srgbClr val="464646"/>
          </a:solidFill>
          <a:ln w="19050">
            <a:solidFill>
              <a:srgbClr val="232323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xit" presetSubtype="8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33" dur="500" fill="hold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xit" presetSubtype="8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37" dur="500" fill="hold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xit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41" dur="500" fill="hold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22" presetClass="exit" presetSubtype="4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45" dur="500" fill="hold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" presetClass="exit" presetSubtype="4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" presetClass="entr" presetSubtype="4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" presetClass="entr" presetSubtype="4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2" presetClass="entr" presetSubtype="4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ID="2" presetClass="entr" presetSubtype="4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2" presetClass="entr" presetSubtype="4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2" presetClass="entr" presetSubtype="4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1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5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22" presetClass="entr" presetSubtype="8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22" presetClass="entr" presetSubtype="8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3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500"/>
                            </p:stCondLst>
                            <p:childTnLst>
                              <p:par>
                                <p:cTn id="96" presetID="22" presetClass="entr" presetSubtype="8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0" presetID="22" presetClass="entr" presetSubtype="8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1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500"/>
                            </p:stCondLst>
                            <p:childTnLst>
                              <p:par>
                                <p:cTn id="104" presetID="2" presetClass="entr" presetSubtype="4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5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" presetClass="exit" presetSubtype="4" fill="hold" grpId="2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00"/>
                            </p:stCondLst>
                            <p:childTnLst>
                              <p:par>
                                <p:cTn id="115" presetID="22" presetClass="entr" presetSubtype="8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6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8" fill="hold" grpId="2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1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5" presetClass="entr" presetSubtype="0" fill="hold" grpId="2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2" presetClass="entr" presetSubtype="4" fill="hold" grpId="2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3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" presetClass="exit" presetSubtype="4" fill="hold" grpId="2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ID="22" presetClass="exit" presetSubtype="8" fill="hold" grpId="3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144" dur="500" fill="hold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00"/>
                            </p:stCondLst>
                            <p:childTnLst>
                              <p:par>
                                <p:cTn id="147" presetID="22" presetClass="exit" presetSubtype="8" fill="hold" grpId="3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148" dur="500" fill="hold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500"/>
                            </p:stCondLst>
                            <p:childTnLst>
                              <p:par>
                                <p:cTn id="151" presetID="22" presetClass="exit" presetSubtype="8" fill="hold" grpId="3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152" dur="500" fill="hold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5" presetID="22" presetClass="exit" presetSubtype="4" fill="hold" grpId="3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156" dur="500" fill="hold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2500"/>
                            </p:stCondLst>
                            <p:childTnLst>
                              <p:par>
                                <p:cTn id="159" presetID="22" presetClass="exit" presetSubtype="4" fill="hold" grpId="3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160" dur="500" fill="hold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3000"/>
                            </p:stCondLst>
                            <p:childTnLst>
                              <p:par>
                                <p:cTn id="163" presetID="2" presetClass="entr" presetSubtype="4" fill="hold" grpId="3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4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3500"/>
                            </p:stCondLst>
                            <p:childTnLst>
                              <p:par>
                                <p:cTn id="168" presetID="22" presetClass="entr" presetSubtype="1" fill="hold" grpId="3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9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4000"/>
                            </p:stCondLst>
                            <p:childTnLst>
                              <p:par>
                                <p:cTn id="172" presetID="22" presetClass="entr" presetSubtype="1" fill="hold" grpId="3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3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4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4500"/>
                            </p:stCondLst>
                            <p:childTnLst>
                              <p:par>
                                <p:cTn id="176" presetID="22" presetClass="entr" presetSubtype="8" fill="hold" grpId="3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7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000"/>
                            </p:stCondLst>
                            <p:childTnLst>
                              <p:par>
                                <p:cTn id="180" presetID="22" presetClass="entr" presetSubtype="8" fill="hold" grpId="3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1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5500"/>
                            </p:stCondLst>
                            <p:childTnLst>
                              <p:par>
                                <p:cTn id="184" presetID="22" presetClass="entr" presetSubtype="8" fill="hold" grpId="4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5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2" presetClass="entr" presetSubtype="8" fill="hold" grpId="4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3" animBg="1" advAuto="0"/>
      <p:bldP spid="296" grpId="8" animBg="1" advAuto="0"/>
      <p:bldP spid="299" grpId="12" animBg="1" advAuto="0"/>
      <p:bldP spid="302" grpId="15" animBg="1" advAuto="0"/>
      <p:bldP spid="305" grpId="16" animBg="1" advAuto="0"/>
      <p:bldP spid="311" grpId="13" animBg="1" advAuto="0"/>
      <p:bldP spid="314" grpId="35" animBg="1" advAuto="0"/>
      <p:bldP spid="344" grpId="14" animBg="1" advAuto="0"/>
      <p:bldP spid="345" grpId="17" animBg="1" advAuto="0"/>
      <p:bldP spid="346" grpId="1" animBg="1" advAuto="0"/>
      <p:bldP spid="318" grpId="36" animBg="1" advAuto="0"/>
      <p:bldP spid="319" grpId="37" animBg="1" advAuto="0"/>
      <p:bldP spid="320" grpId="5" animBg="1" advAuto="0"/>
      <p:bldP spid="320" grpId="9" animBg="1" advAuto="0"/>
      <p:bldP spid="321" grpId="6" animBg="1" advAuto="0"/>
      <p:bldP spid="321" grpId="10" animBg="1" advAuto="0"/>
      <p:bldP spid="322" grpId="2" animBg="1" advAuto="0"/>
      <p:bldP spid="322" grpId="7" animBg="1" advAuto="0"/>
      <p:bldP spid="325" grpId="4" animBg="1" advAuto="0"/>
      <p:bldP spid="325" grpId="11" animBg="1" advAuto="0"/>
      <p:bldP spid="347" grpId="21" animBg="1" advAuto="0"/>
      <p:bldP spid="348" grpId="22" animBg="1" advAuto="0"/>
      <p:bldP spid="328" grpId="18" animBg="1" advAuto="0"/>
      <p:bldP spid="328" grpId="30" animBg="1" advAuto="0"/>
      <p:bldP spid="329" grpId="19" animBg="1" advAuto="0"/>
      <p:bldP spid="329" grpId="31" animBg="1" advAuto="0"/>
      <p:bldP spid="330" grpId="20" animBg="1" advAuto="0"/>
      <p:bldP spid="330" grpId="32" animBg="1" advAuto="0"/>
      <p:bldP spid="333" grpId="23" animBg="1" advAuto="0"/>
      <p:bldP spid="333" grpId="24" animBg="1" advAuto="0"/>
      <p:bldP spid="334" grpId="25" animBg="1" advAuto="0"/>
      <p:bldP spid="335" grpId="26" animBg="1" advAuto="0"/>
      <p:bldP spid="335" grpId="33" animBg="1" advAuto="0"/>
      <p:bldP spid="336" grpId="27" animBg="1" advAuto="0"/>
      <p:bldP spid="336" grpId="34" animBg="1" advAuto="0"/>
      <p:bldP spid="339" grpId="28" animBg="1" advAuto="0"/>
      <p:bldP spid="339" grpId="29" animBg="1" advAuto="0"/>
      <p:bldP spid="340" grpId="38" animBg="1" advAuto="0"/>
      <p:bldP spid="341" grpId="39" animBg="1" advAuto="0"/>
      <p:bldP spid="342" grpId="40" animBg="1" advAuto="0"/>
      <p:bldP spid="343" grpId="4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Tier-1 ISP Peering</a:t>
            </a:r>
          </a:p>
        </p:txBody>
      </p:sp>
      <p:sp>
        <p:nvSpPr>
          <p:cNvPr id="351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grpSp>
        <p:nvGrpSpPr>
          <p:cNvPr id="355" name="Cloud 4"/>
          <p:cNvGrpSpPr/>
          <p:nvPr/>
        </p:nvGrpSpPr>
        <p:grpSpPr>
          <a:xfrm>
            <a:off x="677110" y="3253463"/>
            <a:ext cx="1476662" cy="998568"/>
            <a:chOff x="0" y="0"/>
            <a:chExt cx="1476660" cy="998566"/>
          </a:xfrm>
        </p:grpSpPr>
        <p:sp>
          <p:nvSpPr>
            <p:cNvPr id="352" name="Shape"/>
            <p:cNvSpPr/>
            <p:nvPr/>
          </p:nvSpPr>
          <p:spPr>
            <a:xfrm>
              <a:off x="0" y="-1"/>
              <a:ext cx="14766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53" name="Shape"/>
            <p:cNvSpPr/>
            <p:nvPr/>
          </p:nvSpPr>
          <p:spPr>
            <a:xfrm>
              <a:off x="74981" y="50776"/>
              <a:ext cx="135311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54" name="AT&amp;T"/>
            <p:cNvSpPr txBox="1"/>
            <p:nvPr/>
          </p:nvSpPr>
          <p:spPr>
            <a:xfrm>
              <a:off x="204500" y="254832"/>
              <a:ext cx="963338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AT&amp;T</a:t>
              </a:r>
            </a:p>
          </p:txBody>
        </p:sp>
      </p:grpSp>
      <p:grpSp>
        <p:nvGrpSpPr>
          <p:cNvPr id="359" name="Cloud 5"/>
          <p:cNvGrpSpPr/>
          <p:nvPr/>
        </p:nvGrpSpPr>
        <p:grpSpPr>
          <a:xfrm>
            <a:off x="4488179" y="1815975"/>
            <a:ext cx="2687737" cy="998568"/>
            <a:chOff x="0" y="0"/>
            <a:chExt cx="2687736" cy="998566"/>
          </a:xfrm>
        </p:grpSpPr>
        <p:sp>
          <p:nvSpPr>
            <p:cNvPr id="356" name="Shape"/>
            <p:cNvSpPr/>
            <p:nvPr/>
          </p:nvSpPr>
          <p:spPr>
            <a:xfrm>
              <a:off x="-1" y="-1"/>
              <a:ext cx="2687738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57" name="Shape"/>
            <p:cNvSpPr/>
            <p:nvPr/>
          </p:nvSpPr>
          <p:spPr>
            <a:xfrm>
              <a:off x="136477" y="50776"/>
              <a:ext cx="246286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58" name="Centurylink"/>
            <p:cNvSpPr txBox="1"/>
            <p:nvPr/>
          </p:nvSpPr>
          <p:spPr>
            <a:xfrm>
              <a:off x="372219" y="254832"/>
              <a:ext cx="175341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Centurylink</a:t>
              </a:r>
            </a:p>
          </p:txBody>
        </p:sp>
      </p:grpSp>
      <p:grpSp>
        <p:nvGrpSpPr>
          <p:cNvPr id="363" name="Cloud 6"/>
          <p:cNvGrpSpPr/>
          <p:nvPr/>
        </p:nvGrpSpPr>
        <p:grpSpPr>
          <a:xfrm>
            <a:off x="2329364" y="5599810"/>
            <a:ext cx="4626161" cy="998568"/>
            <a:chOff x="0" y="0"/>
            <a:chExt cx="4626160" cy="998566"/>
          </a:xfrm>
        </p:grpSpPr>
        <p:sp>
          <p:nvSpPr>
            <p:cNvPr id="360" name="Shape"/>
            <p:cNvSpPr/>
            <p:nvPr/>
          </p:nvSpPr>
          <p:spPr>
            <a:xfrm>
              <a:off x="0" y="-1"/>
              <a:ext cx="46261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1" name="Shape"/>
            <p:cNvSpPr/>
            <p:nvPr/>
          </p:nvSpPr>
          <p:spPr>
            <a:xfrm>
              <a:off x="234906" y="50776"/>
              <a:ext cx="4239108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2" name="XO Communications"/>
            <p:cNvSpPr txBox="1"/>
            <p:nvPr/>
          </p:nvSpPr>
          <p:spPr>
            <a:xfrm>
              <a:off x="640668" y="254832"/>
              <a:ext cx="30179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XO Communications</a:t>
              </a:r>
            </a:p>
          </p:txBody>
        </p:sp>
      </p:grpSp>
      <p:grpSp>
        <p:nvGrpSpPr>
          <p:cNvPr id="367" name="Cloud 7"/>
          <p:cNvGrpSpPr/>
          <p:nvPr/>
        </p:nvGrpSpPr>
        <p:grpSpPr>
          <a:xfrm>
            <a:off x="1406676" y="1815975"/>
            <a:ext cx="2456554" cy="998568"/>
            <a:chOff x="0" y="0"/>
            <a:chExt cx="2456552" cy="998566"/>
          </a:xfrm>
        </p:grpSpPr>
        <p:sp>
          <p:nvSpPr>
            <p:cNvPr id="364" name="Shape"/>
            <p:cNvSpPr/>
            <p:nvPr/>
          </p:nvSpPr>
          <p:spPr>
            <a:xfrm>
              <a:off x="-1" y="-1"/>
              <a:ext cx="2456554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5" name="Shape"/>
            <p:cNvSpPr/>
            <p:nvPr/>
          </p:nvSpPr>
          <p:spPr>
            <a:xfrm>
              <a:off x="124738" y="50776"/>
              <a:ext cx="22510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6" name="Inteliquent"/>
            <p:cNvSpPr txBox="1"/>
            <p:nvPr/>
          </p:nvSpPr>
          <p:spPr>
            <a:xfrm>
              <a:off x="340204" y="254832"/>
              <a:ext cx="16025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Inteliquent</a:t>
              </a:r>
            </a:p>
          </p:txBody>
        </p:sp>
      </p:grpSp>
      <p:grpSp>
        <p:nvGrpSpPr>
          <p:cNvPr id="371" name="Cloud 8"/>
          <p:cNvGrpSpPr/>
          <p:nvPr/>
        </p:nvGrpSpPr>
        <p:grpSpPr>
          <a:xfrm>
            <a:off x="6531897" y="3060995"/>
            <a:ext cx="2199086" cy="998568"/>
            <a:chOff x="0" y="0"/>
            <a:chExt cx="2199085" cy="998566"/>
          </a:xfrm>
        </p:grpSpPr>
        <p:sp>
          <p:nvSpPr>
            <p:cNvPr id="368" name="Shape"/>
            <p:cNvSpPr/>
            <p:nvPr/>
          </p:nvSpPr>
          <p:spPr>
            <a:xfrm>
              <a:off x="0" y="-1"/>
              <a:ext cx="2199086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69" name="Shape"/>
            <p:cNvSpPr/>
            <p:nvPr/>
          </p:nvSpPr>
          <p:spPr>
            <a:xfrm>
              <a:off x="111664" y="50776"/>
              <a:ext cx="2015097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0" name="Verizon Business"/>
            <p:cNvSpPr txBox="1"/>
            <p:nvPr/>
          </p:nvSpPr>
          <p:spPr>
            <a:xfrm>
              <a:off x="304548" y="83382"/>
              <a:ext cx="1434629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Verizon Business</a:t>
              </a:r>
            </a:p>
          </p:txBody>
        </p:sp>
      </p:grpSp>
      <p:grpSp>
        <p:nvGrpSpPr>
          <p:cNvPr id="375" name="Cloud 9"/>
          <p:cNvGrpSpPr/>
          <p:nvPr/>
        </p:nvGrpSpPr>
        <p:grpSpPr>
          <a:xfrm>
            <a:off x="6149926" y="4552689"/>
            <a:ext cx="1593549" cy="998568"/>
            <a:chOff x="0" y="0"/>
            <a:chExt cx="1593547" cy="998566"/>
          </a:xfrm>
        </p:grpSpPr>
        <p:sp>
          <p:nvSpPr>
            <p:cNvPr id="372" name="Shape"/>
            <p:cNvSpPr/>
            <p:nvPr/>
          </p:nvSpPr>
          <p:spPr>
            <a:xfrm>
              <a:off x="-1" y="-1"/>
              <a:ext cx="1593549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3" name="Shape"/>
            <p:cNvSpPr/>
            <p:nvPr/>
          </p:nvSpPr>
          <p:spPr>
            <a:xfrm>
              <a:off x="80916" y="50776"/>
              <a:ext cx="14602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4" name="Sprint"/>
            <p:cNvSpPr txBox="1"/>
            <p:nvPr/>
          </p:nvSpPr>
          <p:spPr>
            <a:xfrm>
              <a:off x="220687" y="254832"/>
              <a:ext cx="10395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Sprint</a:t>
              </a:r>
            </a:p>
          </p:txBody>
        </p:sp>
      </p:grpSp>
      <p:grpSp>
        <p:nvGrpSpPr>
          <p:cNvPr id="379" name="Cloud 10"/>
          <p:cNvGrpSpPr/>
          <p:nvPr/>
        </p:nvGrpSpPr>
        <p:grpSpPr>
          <a:xfrm>
            <a:off x="663427" y="4603180"/>
            <a:ext cx="1919093" cy="998568"/>
            <a:chOff x="0" y="0"/>
            <a:chExt cx="1919092" cy="998566"/>
          </a:xfrm>
        </p:grpSpPr>
        <p:sp>
          <p:nvSpPr>
            <p:cNvPr id="376" name="Shape"/>
            <p:cNvSpPr/>
            <p:nvPr/>
          </p:nvSpPr>
          <p:spPr>
            <a:xfrm>
              <a:off x="0" y="-1"/>
              <a:ext cx="1919093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7" name="Shape"/>
            <p:cNvSpPr/>
            <p:nvPr/>
          </p:nvSpPr>
          <p:spPr>
            <a:xfrm>
              <a:off x="97447" y="50776"/>
              <a:ext cx="1758531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378" name="Level 3"/>
            <p:cNvSpPr txBox="1"/>
            <p:nvPr/>
          </p:nvSpPr>
          <p:spPr>
            <a:xfrm>
              <a:off x="265771" y="254832"/>
              <a:ext cx="125197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Level 3</a:t>
              </a:r>
            </a:p>
          </p:txBody>
        </p:sp>
      </p:grpSp>
      <p:sp>
        <p:nvSpPr>
          <p:cNvPr id="401" name="Straight Connector 11"/>
          <p:cNvSpPr/>
          <p:nvPr/>
        </p:nvSpPr>
        <p:spPr>
          <a:xfrm>
            <a:off x="3871756" y="2315258"/>
            <a:ext cx="612762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2" name="Straight Connector 15"/>
          <p:cNvSpPr/>
          <p:nvPr/>
        </p:nvSpPr>
        <p:spPr>
          <a:xfrm>
            <a:off x="1845755" y="2750452"/>
            <a:ext cx="419996" cy="495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3" name="Straight Connector 18"/>
          <p:cNvSpPr/>
          <p:nvPr/>
        </p:nvSpPr>
        <p:spPr>
          <a:xfrm>
            <a:off x="1807163" y="2792802"/>
            <a:ext cx="654404" cy="1802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4" name="Straight Connector 21"/>
          <p:cNvSpPr/>
          <p:nvPr/>
        </p:nvSpPr>
        <p:spPr>
          <a:xfrm>
            <a:off x="2884639" y="2785881"/>
            <a:ext cx="1503032" cy="2833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5" name="Straight Connector 24"/>
          <p:cNvSpPr/>
          <p:nvPr/>
        </p:nvSpPr>
        <p:spPr>
          <a:xfrm>
            <a:off x="3537804" y="2540230"/>
            <a:ext cx="3183957" cy="793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6" name="Straight Connector 27"/>
          <p:cNvSpPr/>
          <p:nvPr/>
        </p:nvSpPr>
        <p:spPr>
          <a:xfrm>
            <a:off x="3240374" y="2699526"/>
            <a:ext cx="3130222" cy="1986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7" name="Straight Connector 31"/>
          <p:cNvSpPr/>
          <p:nvPr/>
        </p:nvSpPr>
        <p:spPr>
          <a:xfrm>
            <a:off x="1492581" y="4254443"/>
            <a:ext cx="57117" cy="371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8" name="Straight Connector 36"/>
          <p:cNvSpPr/>
          <p:nvPr/>
        </p:nvSpPr>
        <p:spPr>
          <a:xfrm>
            <a:off x="1887548" y="4096014"/>
            <a:ext cx="2131459" cy="1549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09" name="Straight Connector 39"/>
          <p:cNvSpPr/>
          <p:nvPr/>
        </p:nvSpPr>
        <p:spPr>
          <a:xfrm>
            <a:off x="2075992" y="3907902"/>
            <a:ext cx="4168599" cy="979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0" name="Straight Connector 42"/>
          <p:cNvSpPr/>
          <p:nvPr/>
        </p:nvSpPr>
        <p:spPr>
          <a:xfrm>
            <a:off x="2163303" y="3593921"/>
            <a:ext cx="4381588" cy="13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1" name="Straight Connector 45"/>
          <p:cNvSpPr/>
          <p:nvPr/>
        </p:nvSpPr>
        <p:spPr>
          <a:xfrm>
            <a:off x="2128959" y="2642581"/>
            <a:ext cx="2697406" cy="877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2" name="Straight Connector 48"/>
          <p:cNvSpPr/>
          <p:nvPr/>
        </p:nvSpPr>
        <p:spPr>
          <a:xfrm>
            <a:off x="2327953" y="5335155"/>
            <a:ext cx="1044255" cy="344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3" name="Straight Connector 51"/>
          <p:cNvSpPr/>
          <p:nvPr/>
        </p:nvSpPr>
        <p:spPr>
          <a:xfrm>
            <a:off x="2592017" y="5059567"/>
            <a:ext cx="3553963" cy="33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4" name="Straight Connector 54"/>
          <p:cNvSpPr/>
          <p:nvPr/>
        </p:nvSpPr>
        <p:spPr>
          <a:xfrm>
            <a:off x="2546430" y="3822490"/>
            <a:ext cx="4063412" cy="1042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5" name="Straight Connector 57"/>
          <p:cNvSpPr/>
          <p:nvPr/>
        </p:nvSpPr>
        <p:spPr>
          <a:xfrm>
            <a:off x="2315769" y="2758468"/>
            <a:ext cx="2846969" cy="1885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395" name="Straight Connector 60"/>
          <p:cNvSpPr/>
          <p:nvPr/>
        </p:nvSpPr>
        <p:spPr>
          <a:xfrm flipH="1">
            <a:off x="4678651" y="5061988"/>
            <a:ext cx="1437271" cy="577385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16" name="Straight Connector 63"/>
          <p:cNvSpPr/>
          <p:nvPr/>
        </p:nvSpPr>
        <p:spPr>
          <a:xfrm>
            <a:off x="5238579" y="4006183"/>
            <a:ext cx="1867890" cy="15865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7" name="Straight Connector 66"/>
          <p:cNvSpPr/>
          <p:nvPr/>
        </p:nvSpPr>
        <p:spPr>
          <a:xfrm>
            <a:off x="4786168" y="2802690"/>
            <a:ext cx="892636" cy="2839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8" name="Straight Connector 69"/>
          <p:cNvSpPr/>
          <p:nvPr/>
        </p:nvSpPr>
        <p:spPr>
          <a:xfrm>
            <a:off x="7176781" y="4013421"/>
            <a:ext cx="246651" cy="537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19" name="Straight Connector 72"/>
          <p:cNvSpPr/>
          <p:nvPr/>
        </p:nvSpPr>
        <p:spPr>
          <a:xfrm>
            <a:off x="6032088" y="2806402"/>
            <a:ext cx="724895" cy="1779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20" name="Straight Connector 80"/>
          <p:cNvSpPr/>
          <p:nvPr/>
        </p:nvSpPr>
        <p:spPr>
          <a:xfrm>
            <a:off x="6383544" y="2696845"/>
            <a:ext cx="642109" cy="444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Tier-1 ISP Peering</a:t>
            </a:r>
          </a:p>
        </p:txBody>
      </p:sp>
      <p:sp>
        <p:nvSpPr>
          <p:cNvPr id="423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60704" y="1248650"/>
            <a:ext cx="211992" cy="3200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lnSpc>
                <a:spcPct val="80000"/>
              </a:lnSpc>
              <a:defRPr sz="1600"/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grpSp>
        <p:nvGrpSpPr>
          <p:cNvPr id="427" name="Cloud 4"/>
          <p:cNvGrpSpPr/>
          <p:nvPr/>
        </p:nvGrpSpPr>
        <p:grpSpPr>
          <a:xfrm>
            <a:off x="677110" y="3253463"/>
            <a:ext cx="1476662" cy="998568"/>
            <a:chOff x="0" y="0"/>
            <a:chExt cx="1476660" cy="998566"/>
          </a:xfrm>
        </p:grpSpPr>
        <p:sp>
          <p:nvSpPr>
            <p:cNvPr id="424" name="Shape"/>
            <p:cNvSpPr/>
            <p:nvPr/>
          </p:nvSpPr>
          <p:spPr>
            <a:xfrm>
              <a:off x="0" y="-1"/>
              <a:ext cx="14766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25" name="Shape"/>
            <p:cNvSpPr/>
            <p:nvPr/>
          </p:nvSpPr>
          <p:spPr>
            <a:xfrm>
              <a:off x="74981" y="50776"/>
              <a:ext cx="135311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26" name="AT&amp;T"/>
            <p:cNvSpPr txBox="1"/>
            <p:nvPr/>
          </p:nvSpPr>
          <p:spPr>
            <a:xfrm>
              <a:off x="204500" y="254832"/>
              <a:ext cx="963338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AT&amp;T</a:t>
              </a:r>
            </a:p>
          </p:txBody>
        </p:sp>
      </p:grpSp>
      <p:grpSp>
        <p:nvGrpSpPr>
          <p:cNvPr id="431" name="Cloud 5"/>
          <p:cNvGrpSpPr/>
          <p:nvPr/>
        </p:nvGrpSpPr>
        <p:grpSpPr>
          <a:xfrm>
            <a:off x="4488179" y="1815975"/>
            <a:ext cx="2687737" cy="998568"/>
            <a:chOff x="0" y="0"/>
            <a:chExt cx="2687736" cy="998566"/>
          </a:xfrm>
        </p:grpSpPr>
        <p:sp>
          <p:nvSpPr>
            <p:cNvPr id="428" name="Shape"/>
            <p:cNvSpPr/>
            <p:nvPr/>
          </p:nvSpPr>
          <p:spPr>
            <a:xfrm>
              <a:off x="-1" y="-1"/>
              <a:ext cx="2687738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29" name="Shape"/>
            <p:cNvSpPr/>
            <p:nvPr/>
          </p:nvSpPr>
          <p:spPr>
            <a:xfrm>
              <a:off x="136477" y="50776"/>
              <a:ext cx="2462865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0" name="Centurylink"/>
            <p:cNvSpPr txBox="1"/>
            <p:nvPr/>
          </p:nvSpPr>
          <p:spPr>
            <a:xfrm>
              <a:off x="372219" y="254832"/>
              <a:ext cx="1753415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Centurylink</a:t>
              </a:r>
            </a:p>
          </p:txBody>
        </p:sp>
      </p:grpSp>
      <p:grpSp>
        <p:nvGrpSpPr>
          <p:cNvPr id="435" name="Cloud 6"/>
          <p:cNvGrpSpPr/>
          <p:nvPr/>
        </p:nvGrpSpPr>
        <p:grpSpPr>
          <a:xfrm>
            <a:off x="2329364" y="5599810"/>
            <a:ext cx="4626161" cy="998568"/>
            <a:chOff x="0" y="0"/>
            <a:chExt cx="4626160" cy="998566"/>
          </a:xfrm>
        </p:grpSpPr>
        <p:sp>
          <p:nvSpPr>
            <p:cNvPr id="432" name="Shape"/>
            <p:cNvSpPr/>
            <p:nvPr/>
          </p:nvSpPr>
          <p:spPr>
            <a:xfrm>
              <a:off x="0" y="-1"/>
              <a:ext cx="4626161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lnTo>
                    <a:pt x="20203" y="7321"/>
                  </a:ln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3" name="Shape"/>
            <p:cNvSpPr/>
            <p:nvPr/>
          </p:nvSpPr>
          <p:spPr>
            <a:xfrm>
              <a:off x="234906" y="50776"/>
              <a:ext cx="4239108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lnTo>
                    <a:pt x="2598" y="19137"/>
                  </a:ln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lnTo>
                    <a:pt x="7802" y="21600"/>
                  </a:ln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4" name="XO Communications"/>
            <p:cNvSpPr txBox="1"/>
            <p:nvPr/>
          </p:nvSpPr>
          <p:spPr>
            <a:xfrm>
              <a:off x="640668" y="254832"/>
              <a:ext cx="30179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XO Communications</a:t>
              </a:r>
            </a:p>
          </p:txBody>
        </p:sp>
      </p:grpSp>
      <p:grpSp>
        <p:nvGrpSpPr>
          <p:cNvPr id="439" name="Cloud 7"/>
          <p:cNvGrpSpPr/>
          <p:nvPr/>
        </p:nvGrpSpPr>
        <p:grpSpPr>
          <a:xfrm>
            <a:off x="1406676" y="1815975"/>
            <a:ext cx="2456554" cy="998568"/>
            <a:chOff x="0" y="0"/>
            <a:chExt cx="2456552" cy="998566"/>
          </a:xfrm>
        </p:grpSpPr>
        <p:sp>
          <p:nvSpPr>
            <p:cNvPr id="436" name="Shape"/>
            <p:cNvSpPr/>
            <p:nvPr/>
          </p:nvSpPr>
          <p:spPr>
            <a:xfrm>
              <a:off x="-1" y="-1"/>
              <a:ext cx="2456554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7" name="Shape"/>
            <p:cNvSpPr/>
            <p:nvPr/>
          </p:nvSpPr>
          <p:spPr>
            <a:xfrm>
              <a:off x="124738" y="50776"/>
              <a:ext cx="22510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38" name="Inteliquent"/>
            <p:cNvSpPr txBox="1"/>
            <p:nvPr/>
          </p:nvSpPr>
          <p:spPr>
            <a:xfrm>
              <a:off x="340204" y="254832"/>
              <a:ext cx="1602596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Inteliquent</a:t>
              </a:r>
            </a:p>
          </p:txBody>
        </p:sp>
      </p:grpSp>
      <p:grpSp>
        <p:nvGrpSpPr>
          <p:cNvPr id="443" name="Cloud 8"/>
          <p:cNvGrpSpPr/>
          <p:nvPr/>
        </p:nvGrpSpPr>
        <p:grpSpPr>
          <a:xfrm>
            <a:off x="6531897" y="3060995"/>
            <a:ext cx="2199086" cy="998568"/>
            <a:chOff x="0" y="0"/>
            <a:chExt cx="2199085" cy="998566"/>
          </a:xfrm>
        </p:grpSpPr>
        <p:sp>
          <p:nvSpPr>
            <p:cNvPr id="440" name="Shape"/>
            <p:cNvSpPr/>
            <p:nvPr/>
          </p:nvSpPr>
          <p:spPr>
            <a:xfrm>
              <a:off x="0" y="-1"/>
              <a:ext cx="2199086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lnTo>
                    <a:pt x="18513" y="2598"/>
                  </a:ln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1" name="Shape"/>
            <p:cNvSpPr/>
            <p:nvPr/>
          </p:nvSpPr>
          <p:spPr>
            <a:xfrm>
              <a:off x="111664" y="50776"/>
              <a:ext cx="2015097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2" name="Verizon Business"/>
            <p:cNvSpPr txBox="1"/>
            <p:nvPr/>
          </p:nvSpPr>
          <p:spPr>
            <a:xfrm>
              <a:off x="304548" y="83382"/>
              <a:ext cx="1434629" cy="777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Verizon Business</a:t>
              </a:r>
            </a:p>
          </p:txBody>
        </p:sp>
      </p:grpSp>
      <p:grpSp>
        <p:nvGrpSpPr>
          <p:cNvPr id="447" name="Cloud 9"/>
          <p:cNvGrpSpPr/>
          <p:nvPr/>
        </p:nvGrpSpPr>
        <p:grpSpPr>
          <a:xfrm>
            <a:off x="6149926" y="4552689"/>
            <a:ext cx="1593549" cy="998568"/>
            <a:chOff x="0" y="0"/>
            <a:chExt cx="1593547" cy="998566"/>
          </a:xfrm>
        </p:grpSpPr>
        <p:sp>
          <p:nvSpPr>
            <p:cNvPr id="444" name="Shape"/>
            <p:cNvSpPr/>
            <p:nvPr/>
          </p:nvSpPr>
          <p:spPr>
            <a:xfrm>
              <a:off x="-1" y="-1"/>
              <a:ext cx="1593549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5" name="Shape"/>
            <p:cNvSpPr/>
            <p:nvPr/>
          </p:nvSpPr>
          <p:spPr>
            <a:xfrm>
              <a:off x="80916" y="50776"/>
              <a:ext cx="1460223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6" name="Sprint"/>
            <p:cNvSpPr txBox="1"/>
            <p:nvPr/>
          </p:nvSpPr>
          <p:spPr>
            <a:xfrm>
              <a:off x="220687" y="254832"/>
              <a:ext cx="1039593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Sprint</a:t>
              </a:r>
            </a:p>
          </p:txBody>
        </p:sp>
      </p:grpSp>
      <p:grpSp>
        <p:nvGrpSpPr>
          <p:cNvPr id="451" name="Cloud 10"/>
          <p:cNvGrpSpPr/>
          <p:nvPr/>
        </p:nvGrpSpPr>
        <p:grpSpPr>
          <a:xfrm>
            <a:off x="663427" y="4603180"/>
            <a:ext cx="1919093" cy="998568"/>
            <a:chOff x="0" y="0"/>
            <a:chExt cx="1919092" cy="998566"/>
          </a:xfrm>
        </p:grpSpPr>
        <p:sp>
          <p:nvSpPr>
            <p:cNvPr id="448" name="Shape"/>
            <p:cNvSpPr/>
            <p:nvPr/>
          </p:nvSpPr>
          <p:spPr>
            <a:xfrm>
              <a:off x="0" y="-1"/>
              <a:ext cx="1919093" cy="99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79" h="20684" extrusionOk="0">
                  <a:moveTo>
                    <a:pt x="1901" y="6800"/>
                  </a:moveTo>
                  <a:cubicBezTo>
                    <a:pt x="1658" y="4397"/>
                    <a:pt x="2907" y="2184"/>
                    <a:pt x="4691" y="1857"/>
                  </a:cubicBezTo>
                  <a:cubicBezTo>
                    <a:pt x="5414" y="1724"/>
                    <a:pt x="6149" y="1922"/>
                    <a:pt x="6778" y="2419"/>
                  </a:cubicBezTo>
                  <a:cubicBezTo>
                    <a:pt x="7445" y="725"/>
                    <a:pt x="9003" y="82"/>
                    <a:pt x="10259" y="981"/>
                  </a:cubicBezTo>
                  <a:cubicBezTo>
                    <a:pt x="10478" y="1139"/>
                    <a:pt x="10680" y="1338"/>
                    <a:pt x="10857" y="1573"/>
                  </a:cubicBezTo>
                  <a:lnTo>
                    <a:pt x="10857" y="1573"/>
                  </a:lnTo>
                  <a:cubicBezTo>
                    <a:pt x="11377" y="169"/>
                    <a:pt x="12642" y="-401"/>
                    <a:pt x="13683" y="299"/>
                  </a:cubicBezTo>
                  <a:cubicBezTo>
                    <a:pt x="13971" y="493"/>
                    <a:pt x="14223" y="774"/>
                    <a:pt x="14418" y="1119"/>
                  </a:cubicBezTo>
                  <a:cubicBezTo>
                    <a:pt x="15255" y="-209"/>
                    <a:pt x="16734" y="-373"/>
                    <a:pt x="17722" y="753"/>
                  </a:cubicBezTo>
                  <a:cubicBezTo>
                    <a:pt x="18137" y="1226"/>
                    <a:pt x="18417" y="1878"/>
                    <a:pt x="18513" y="2598"/>
                  </a:cubicBezTo>
                  <a:cubicBezTo>
                    <a:pt x="19885" y="3102"/>
                    <a:pt x="20694" y="5013"/>
                    <a:pt x="20321" y="6865"/>
                  </a:cubicBezTo>
                  <a:cubicBezTo>
                    <a:pt x="20289" y="7020"/>
                    <a:pt x="20250" y="7173"/>
                    <a:pt x="20203" y="7321"/>
                  </a:cubicBezTo>
                  <a:cubicBezTo>
                    <a:pt x="21303" y="9251"/>
                    <a:pt x="21034" y="12017"/>
                    <a:pt x="19601" y="13499"/>
                  </a:cubicBezTo>
                  <a:cubicBezTo>
                    <a:pt x="19156" y="13961"/>
                    <a:pt x="18629" y="14259"/>
                    <a:pt x="18072" y="14367"/>
                  </a:cubicBezTo>
                  <a:cubicBezTo>
                    <a:pt x="18072" y="16443"/>
                    <a:pt x="16822" y="18126"/>
                    <a:pt x="15280" y="18126"/>
                  </a:cubicBezTo>
                  <a:cubicBezTo>
                    <a:pt x="14757" y="18126"/>
                    <a:pt x="14245" y="17928"/>
                    <a:pt x="13801" y="17556"/>
                  </a:cubicBezTo>
                  <a:cubicBezTo>
                    <a:pt x="13280" y="19883"/>
                    <a:pt x="11460" y="21199"/>
                    <a:pt x="9738" y="20494"/>
                  </a:cubicBezTo>
                  <a:cubicBezTo>
                    <a:pt x="9016" y="20199"/>
                    <a:pt x="8392" y="19574"/>
                    <a:pt x="7973" y="18727"/>
                  </a:cubicBezTo>
                  <a:cubicBezTo>
                    <a:pt x="6209" y="20160"/>
                    <a:pt x="3920" y="19389"/>
                    <a:pt x="2859" y="17004"/>
                  </a:cubicBezTo>
                  <a:cubicBezTo>
                    <a:pt x="2846" y="16974"/>
                    <a:pt x="2833" y="16944"/>
                    <a:pt x="2820" y="16914"/>
                  </a:cubicBezTo>
                  <a:lnTo>
                    <a:pt x="2820" y="16914"/>
                  </a:lnTo>
                  <a:cubicBezTo>
                    <a:pt x="1666" y="17096"/>
                    <a:pt x="620" y="15986"/>
                    <a:pt x="485" y="14435"/>
                  </a:cubicBezTo>
                  <a:cubicBezTo>
                    <a:pt x="412" y="13608"/>
                    <a:pt x="615" y="12780"/>
                    <a:pt x="1038" y="12172"/>
                  </a:cubicBezTo>
                  <a:lnTo>
                    <a:pt x="1038" y="12172"/>
                  </a:lnTo>
                  <a:cubicBezTo>
                    <a:pt x="39" y="11379"/>
                    <a:pt x="-297" y="9639"/>
                    <a:pt x="288" y="8285"/>
                  </a:cubicBezTo>
                  <a:cubicBezTo>
                    <a:pt x="626" y="7504"/>
                    <a:pt x="1218" y="6988"/>
                    <a:pt x="1883" y="6895"/>
                  </a:cubicBezTo>
                  <a:close/>
                </a:path>
              </a:pathLst>
            </a:custGeom>
            <a:solidFill>
              <a:srgbClr val="B5E9F4"/>
            </a:solidFill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49" name="Shape"/>
            <p:cNvSpPr/>
            <p:nvPr/>
          </p:nvSpPr>
          <p:spPr>
            <a:xfrm>
              <a:off x="97447" y="50776"/>
              <a:ext cx="1758531" cy="847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" y="14010"/>
                  </a:moveTo>
                  <a:cubicBezTo>
                    <a:pt x="899" y="14066"/>
                    <a:pt x="417" y="13902"/>
                    <a:pt x="0" y="13542"/>
                  </a:cubicBezTo>
                  <a:moveTo>
                    <a:pt x="2598" y="19137"/>
                  </a:moveTo>
                  <a:cubicBezTo>
                    <a:pt x="2405" y="19250"/>
                    <a:pt x="2202" y="19325"/>
                    <a:pt x="1994" y="19361"/>
                  </a:cubicBezTo>
                  <a:moveTo>
                    <a:pt x="7802" y="21600"/>
                  </a:moveTo>
                  <a:cubicBezTo>
                    <a:pt x="7657" y="21279"/>
                    <a:pt x="7535" y="20936"/>
                    <a:pt x="7438" y="20577"/>
                  </a:cubicBezTo>
                  <a:moveTo>
                    <a:pt x="14532" y="19050"/>
                  </a:moveTo>
                  <a:cubicBezTo>
                    <a:pt x="14510" y="19430"/>
                    <a:pt x="14462" y="19806"/>
                    <a:pt x="14386" y="20172"/>
                  </a:cubicBezTo>
                  <a:moveTo>
                    <a:pt x="17421" y="12116"/>
                  </a:moveTo>
                  <a:cubicBezTo>
                    <a:pt x="18505" y="12890"/>
                    <a:pt x="19193" y="14504"/>
                    <a:pt x="19193" y="16273"/>
                  </a:cubicBezTo>
                  <a:moveTo>
                    <a:pt x="21600" y="7649"/>
                  </a:moveTo>
                  <a:cubicBezTo>
                    <a:pt x="21423" y="8256"/>
                    <a:pt x="21153" y="8794"/>
                    <a:pt x="20811" y="9222"/>
                  </a:cubicBezTo>
                  <a:moveTo>
                    <a:pt x="19707" y="1814"/>
                  </a:moveTo>
                  <a:cubicBezTo>
                    <a:pt x="19737" y="2059"/>
                    <a:pt x="19751" y="2307"/>
                    <a:pt x="19749" y="2556"/>
                  </a:cubicBezTo>
                  <a:moveTo>
                    <a:pt x="14668" y="947"/>
                  </a:moveTo>
                  <a:cubicBezTo>
                    <a:pt x="14771" y="605"/>
                    <a:pt x="14907" y="286"/>
                    <a:pt x="15073" y="0"/>
                  </a:cubicBezTo>
                  <a:moveTo>
                    <a:pt x="10888" y="1399"/>
                  </a:moveTo>
                  <a:cubicBezTo>
                    <a:pt x="10930" y="1115"/>
                    <a:pt x="10996" y="841"/>
                    <a:pt x="11084" y="582"/>
                  </a:cubicBezTo>
                  <a:moveTo>
                    <a:pt x="6452" y="1676"/>
                  </a:moveTo>
                  <a:cubicBezTo>
                    <a:pt x="6709" y="1897"/>
                    <a:pt x="6947" y="2163"/>
                    <a:pt x="7160" y="2469"/>
                  </a:cubicBezTo>
                  <a:moveTo>
                    <a:pt x="1072" y="7905"/>
                  </a:moveTo>
                  <a:lnTo>
                    <a:pt x="1072" y="7905"/>
                  </a:lnTo>
                  <a:cubicBezTo>
                    <a:pt x="1016" y="7632"/>
                    <a:pt x="974" y="7353"/>
                    <a:pt x="948" y="7071"/>
                  </a:cubicBezTo>
                </a:path>
              </a:pathLst>
            </a:custGeom>
            <a:noFill/>
            <a:ln w="19050" cap="flat">
              <a:solidFill>
                <a:srgbClr val="78D6E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/>
              </a:pPr>
              <a:endParaRPr/>
            </a:p>
          </p:txBody>
        </p:sp>
        <p:sp>
          <p:nvSpPr>
            <p:cNvPr id="450" name="Level 3"/>
            <p:cNvSpPr txBox="1"/>
            <p:nvPr/>
          </p:nvSpPr>
          <p:spPr>
            <a:xfrm>
              <a:off x="265771" y="254832"/>
              <a:ext cx="1251970" cy="434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/>
              </a:lvl1pPr>
            </a:lstStyle>
            <a:p>
              <a:r>
                <a:t>Level 3</a:t>
              </a:r>
            </a:p>
          </p:txBody>
        </p:sp>
      </p:grpSp>
      <p:sp>
        <p:nvSpPr>
          <p:cNvPr id="478" name="Straight Connector 11"/>
          <p:cNvSpPr/>
          <p:nvPr/>
        </p:nvSpPr>
        <p:spPr>
          <a:xfrm>
            <a:off x="3871756" y="2315258"/>
            <a:ext cx="612762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79" name="Straight Connector 15"/>
          <p:cNvSpPr/>
          <p:nvPr/>
        </p:nvSpPr>
        <p:spPr>
          <a:xfrm>
            <a:off x="1845755" y="2750452"/>
            <a:ext cx="419996" cy="495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0" name="Straight Connector 18"/>
          <p:cNvSpPr/>
          <p:nvPr/>
        </p:nvSpPr>
        <p:spPr>
          <a:xfrm>
            <a:off x="1807163" y="2792802"/>
            <a:ext cx="654404" cy="1802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1" name="Straight Connector 21"/>
          <p:cNvSpPr/>
          <p:nvPr/>
        </p:nvSpPr>
        <p:spPr>
          <a:xfrm>
            <a:off x="2884639" y="2785881"/>
            <a:ext cx="1503032" cy="2833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2" name="Straight Connector 24"/>
          <p:cNvSpPr/>
          <p:nvPr/>
        </p:nvSpPr>
        <p:spPr>
          <a:xfrm>
            <a:off x="3537804" y="2540230"/>
            <a:ext cx="3183957" cy="793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3" name="Straight Connector 27"/>
          <p:cNvSpPr/>
          <p:nvPr/>
        </p:nvSpPr>
        <p:spPr>
          <a:xfrm>
            <a:off x="3240374" y="2699526"/>
            <a:ext cx="3130222" cy="19867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4" name="Straight Connector 31"/>
          <p:cNvSpPr/>
          <p:nvPr/>
        </p:nvSpPr>
        <p:spPr>
          <a:xfrm>
            <a:off x="1492581" y="4254443"/>
            <a:ext cx="57117" cy="371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5" name="Straight Connector 36"/>
          <p:cNvSpPr/>
          <p:nvPr/>
        </p:nvSpPr>
        <p:spPr>
          <a:xfrm>
            <a:off x="1887548" y="4096014"/>
            <a:ext cx="2131459" cy="1549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6" name="Straight Connector 39"/>
          <p:cNvSpPr/>
          <p:nvPr/>
        </p:nvSpPr>
        <p:spPr>
          <a:xfrm>
            <a:off x="2075992" y="3907902"/>
            <a:ext cx="4168599" cy="979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7" name="Straight Connector 42"/>
          <p:cNvSpPr/>
          <p:nvPr/>
        </p:nvSpPr>
        <p:spPr>
          <a:xfrm>
            <a:off x="2163303" y="3593921"/>
            <a:ext cx="4381588" cy="13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8" name="Straight Connector 45"/>
          <p:cNvSpPr/>
          <p:nvPr/>
        </p:nvSpPr>
        <p:spPr>
          <a:xfrm>
            <a:off x="2128959" y="2642581"/>
            <a:ext cx="2697406" cy="877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89" name="Straight Connector 48"/>
          <p:cNvSpPr/>
          <p:nvPr/>
        </p:nvSpPr>
        <p:spPr>
          <a:xfrm>
            <a:off x="2327953" y="5335155"/>
            <a:ext cx="1044255" cy="344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0" name="Straight Connector 51"/>
          <p:cNvSpPr/>
          <p:nvPr/>
        </p:nvSpPr>
        <p:spPr>
          <a:xfrm>
            <a:off x="2592017" y="5059567"/>
            <a:ext cx="3553963" cy="33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1" name="Straight Connector 54"/>
          <p:cNvSpPr/>
          <p:nvPr/>
        </p:nvSpPr>
        <p:spPr>
          <a:xfrm>
            <a:off x="2546430" y="3822490"/>
            <a:ext cx="4063412" cy="1042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2" name="Straight Connector 57"/>
          <p:cNvSpPr/>
          <p:nvPr/>
        </p:nvSpPr>
        <p:spPr>
          <a:xfrm>
            <a:off x="2315769" y="2758468"/>
            <a:ext cx="2846969" cy="1885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67" name="Straight Connector 60"/>
          <p:cNvSpPr/>
          <p:nvPr/>
        </p:nvSpPr>
        <p:spPr>
          <a:xfrm flipH="1">
            <a:off x="4678651" y="5061988"/>
            <a:ext cx="1437271" cy="577385"/>
          </a:xfrm>
          <a:prstGeom prst="line">
            <a:avLst/>
          </a:prstGeom>
          <a:ln w="76200">
            <a:solidFill>
              <a:schemeClr val="accent3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3" name="Straight Connector 63"/>
          <p:cNvSpPr/>
          <p:nvPr/>
        </p:nvSpPr>
        <p:spPr>
          <a:xfrm>
            <a:off x="5238579" y="4006183"/>
            <a:ext cx="1867890" cy="15865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4" name="Straight Connector 66"/>
          <p:cNvSpPr/>
          <p:nvPr/>
        </p:nvSpPr>
        <p:spPr>
          <a:xfrm>
            <a:off x="4786168" y="2802690"/>
            <a:ext cx="892636" cy="2839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5" name="Straight Connector 69"/>
          <p:cNvSpPr/>
          <p:nvPr/>
        </p:nvSpPr>
        <p:spPr>
          <a:xfrm>
            <a:off x="7176781" y="4013421"/>
            <a:ext cx="246651" cy="537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6" name="Straight Connector 72"/>
          <p:cNvSpPr/>
          <p:nvPr/>
        </p:nvSpPr>
        <p:spPr>
          <a:xfrm>
            <a:off x="6032088" y="2806402"/>
            <a:ext cx="724895" cy="1779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sp>
        <p:nvSpPr>
          <p:cNvPr id="497" name="Straight Connector 80"/>
          <p:cNvSpPr/>
          <p:nvPr/>
        </p:nvSpPr>
        <p:spPr>
          <a:xfrm>
            <a:off x="6383544" y="2696845"/>
            <a:ext cx="642109" cy="444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76200">
            <a:solidFill>
              <a:schemeClr val="accent3"/>
            </a:solidFill>
            <a:headEnd type="oval"/>
            <a:tailEnd type="oval"/>
          </a:ln>
        </p:spPr>
        <p:txBody>
          <a:bodyPr/>
          <a:lstStyle/>
          <a:p>
            <a:endParaRPr/>
          </a:p>
        </p:txBody>
      </p:sp>
      <p:pic>
        <p:nvPicPr>
          <p:cNvPr id="47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9286" y="1569719"/>
            <a:ext cx="8905428" cy="5089745"/>
          </a:xfrm>
          <a:prstGeom prst="rect">
            <a:avLst/>
          </a:prstGeom>
          <a:ln w="12700">
            <a:miter lim="400000"/>
          </a:ln>
        </p:spPr>
      </p:pic>
      <p:sp>
        <p:nvSpPr>
          <p:cNvPr id="474" name="Slide is from Martin Levy’s Talk (Cloudflare) at APNIC48"/>
          <p:cNvSpPr txBox="1"/>
          <p:nvPr/>
        </p:nvSpPr>
        <p:spPr>
          <a:xfrm>
            <a:off x="3953150" y="6582629"/>
            <a:ext cx="522498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Slide is from Martin Levy’s Talk (Cloudflare) at APNIC48</a:t>
            </a:r>
          </a:p>
        </p:txBody>
      </p:sp>
      <p:sp>
        <p:nvSpPr>
          <p:cNvPr id="475" name="Rectangle"/>
          <p:cNvSpPr/>
          <p:nvPr/>
        </p:nvSpPr>
        <p:spPr>
          <a:xfrm>
            <a:off x="720999" y="3025861"/>
            <a:ext cx="365131" cy="48801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76" name="Rectangle"/>
          <p:cNvSpPr/>
          <p:nvPr/>
        </p:nvSpPr>
        <p:spPr>
          <a:xfrm>
            <a:off x="-81939" y="3025861"/>
            <a:ext cx="791069" cy="53068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77" name="Rectangle"/>
          <p:cNvSpPr/>
          <p:nvPr/>
        </p:nvSpPr>
        <p:spPr>
          <a:xfrm>
            <a:off x="-418939" y="3600861"/>
            <a:ext cx="791069" cy="53068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Median">
  <a:themeElements>
    <a:clrScheme name="Medi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0000FF"/>
      </a:hlink>
      <a:folHlink>
        <a:srgbClr val="FF00FF"/>
      </a:folHlink>
    </a:clrScheme>
    <a:fontScheme name="Media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Medi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round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round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edian">
  <a:themeElements>
    <a:clrScheme name="Medi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0000FF"/>
      </a:hlink>
      <a:folHlink>
        <a:srgbClr val="FF00FF"/>
      </a:folHlink>
    </a:clrScheme>
    <a:fontScheme name="Media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Medi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round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round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w Cen MT"/>
            <a:ea typeface="Tw Cen MT"/>
            <a:cs typeface="Tw Cen MT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8775</TotalTime>
  <Words>1251</Words>
  <Application>Microsoft Macintosh PowerPoint</Application>
  <PresentationFormat>On-screen Show (4:3)</PresentationFormat>
  <Paragraphs>382</Paragraphs>
  <Slides>41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Helvetica Neue</vt:lpstr>
      <vt:lpstr>Helvetica Neue Medium</vt:lpstr>
      <vt:lpstr>Tw Cen MT</vt:lpstr>
      <vt:lpstr>Wingdings</vt:lpstr>
      <vt:lpstr>Median</vt:lpstr>
      <vt:lpstr>CSCI-351 Data communication and Networks</vt:lpstr>
      <vt:lpstr>Network Layer, Control Plane</vt:lpstr>
      <vt:lpstr>ASs, Revisited</vt:lpstr>
      <vt:lpstr>AS Numbers</vt:lpstr>
      <vt:lpstr>Inter-Domain Routing</vt:lpstr>
      <vt:lpstr>BGP</vt:lpstr>
      <vt:lpstr>BGP Relationships</vt:lpstr>
      <vt:lpstr>Tier-1 ISP Peering</vt:lpstr>
      <vt:lpstr>Tier-1 ISP Peering</vt:lpstr>
      <vt:lpstr>PowerPoint Presentation</vt:lpstr>
      <vt:lpstr>Peering Wars</vt:lpstr>
      <vt:lpstr>Two Types of BGP Neighbors</vt:lpstr>
      <vt:lpstr>Full iBGP Meshes</vt:lpstr>
      <vt:lpstr>Path Vector Protocol</vt:lpstr>
      <vt:lpstr>BGP Operations (Simplified)</vt:lpstr>
      <vt:lpstr>Four Types of BGP Messages</vt:lpstr>
      <vt:lpstr>BGP Attributes</vt:lpstr>
      <vt:lpstr>Route Selection Summary</vt:lpstr>
      <vt:lpstr>Shortest AS Path != Shortest Path</vt:lpstr>
      <vt:lpstr>Hot Potato Routing</vt:lpstr>
      <vt:lpstr>Importing Routes</vt:lpstr>
      <vt:lpstr>Exporting Routes</vt:lpstr>
      <vt:lpstr>Modeling BGP</vt:lpstr>
      <vt:lpstr>AS Relationships: It’s Complicated</vt:lpstr>
      <vt:lpstr>Other BGP Attributes</vt:lpstr>
      <vt:lpstr>An example of BGP updates</vt:lpstr>
      <vt:lpstr>Security Challenges?</vt:lpstr>
      <vt:lpstr>BGP Route leak</vt:lpstr>
      <vt:lpstr>BGP Subprefix Hijacking</vt:lpstr>
      <vt:lpstr>Sneak peek of security-related lectures</vt:lpstr>
      <vt:lpstr>When you request a webpage (1)</vt:lpstr>
      <vt:lpstr>When you request a webpage (2)</vt:lpstr>
      <vt:lpstr>Underlying structure</vt:lpstr>
      <vt:lpstr>PowerPoint Presentation</vt:lpstr>
      <vt:lpstr>Underlying structure</vt:lpstr>
      <vt:lpstr>Underlying structure</vt:lpstr>
      <vt:lpstr>Another Routeleak</vt:lpstr>
      <vt:lpstr>How it works (from 10,000 ft view)</vt:lpstr>
      <vt:lpstr>How can we prevent from these attacks?</vt:lpstr>
      <vt:lpstr>Again</vt:lpstr>
      <vt:lpstr>Again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CSCI-351 Data communication and Networks</dc:title>
  <cp:lastModifiedBy>tijay chung</cp:lastModifiedBy>
  <cp:revision>2</cp:revision>
  <dcterms:modified xsi:type="dcterms:W3CDTF">2019-09-30T16:56:22Z</dcterms:modified>
</cp:coreProperties>
</file>